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3" r:id="rId2"/>
    <p:sldMasterId id="2147483676" r:id="rId3"/>
  </p:sldMasterIdLst>
  <p:notesMasterIdLst>
    <p:notesMasterId r:id="rId22"/>
  </p:notesMasterIdLst>
  <p:handoutMasterIdLst>
    <p:handoutMasterId r:id="rId23"/>
  </p:handoutMasterIdLst>
  <p:sldIdLst>
    <p:sldId id="256" r:id="rId4"/>
    <p:sldId id="259" r:id="rId5"/>
    <p:sldId id="262" r:id="rId6"/>
    <p:sldId id="268" r:id="rId7"/>
    <p:sldId id="275" r:id="rId8"/>
    <p:sldId id="260" r:id="rId9"/>
    <p:sldId id="269" r:id="rId10"/>
    <p:sldId id="263" r:id="rId11"/>
    <p:sldId id="266" r:id="rId12"/>
    <p:sldId id="264" r:id="rId13"/>
    <p:sldId id="271" r:id="rId14"/>
    <p:sldId id="272" r:id="rId15"/>
    <p:sldId id="265" r:id="rId16"/>
    <p:sldId id="273" r:id="rId17"/>
    <p:sldId id="274" r:id="rId18"/>
    <p:sldId id="267" r:id="rId19"/>
    <p:sldId id="257" r:id="rId20"/>
    <p:sldId id="270" r:id="rId21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adi Selsabil" initials="M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84C"/>
    <a:srgbClr val="B6122E"/>
    <a:srgbClr val="B61239"/>
    <a:srgbClr val="B61331"/>
    <a:srgbClr val="B7032E"/>
    <a:srgbClr val="252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 autoAdjust="0"/>
    <p:restoredTop sz="82548" autoAdjust="0"/>
  </p:normalViewPr>
  <p:slideViewPr>
    <p:cSldViewPr snapToGrid="0">
      <p:cViewPr varScale="1">
        <p:scale>
          <a:sx n="119" d="100"/>
          <a:sy n="119" d="100"/>
        </p:scale>
        <p:origin x="61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40245281808947"/>
          <c:y val="3.4509803921568626E-2"/>
          <c:w val="0.82996069718048082"/>
          <c:h val="0.5534579589316041"/>
        </c:manualLayout>
      </c:layout>
      <c:barChart>
        <c:barDir val="col"/>
        <c:grouping val="clustered"/>
        <c:varyColors val="0"/>
        <c:ser>
          <c:idx val="0"/>
          <c:order val="0"/>
          <c:tx>
            <c:v>Sample 2022</c:v>
          </c:tx>
          <c:spPr>
            <a:solidFill>
              <a:srgbClr val="E69F00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Penibilite!$C$10:$C$21</c:f>
                <c:numCache>
                  <c:formatCode>General</c:formatCode>
                  <c:ptCount val="12"/>
                  <c:pt idx="0">
                    <c:v>0.8</c:v>
                  </c:pt>
                  <c:pt idx="1">
                    <c:v>0.8</c:v>
                  </c:pt>
                  <c:pt idx="2">
                    <c:v>0.9</c:v>
                  </c:pt>
                  <c:pt idx="3">
                    <c:v>1</c:v>
                  </c:pt>
                  <c:pt idx="4">
                    <c:v>0.9</c:v>
                  </c:pt>
                  <c:pt idx="5">
                    <c:v>0.9</c:v>
                  </c:pt>
                  <c:pt idx="6">
                    <c:v>0.9</c:v>
                  </c:pt>
                  <c:pt idx="7">
                    <c:v>0.9</c:v>
                  </c:pt>
                  <c:pt idx="8">
                    <c:v>0.9</c:v>
                  </c:pt>
                  <c:pt idx="9">
                    <c:v>1.1000000000000001</c:v>
                  </c:pt>
                  <c:pt idx="10">
                    <c:v>0.9</c:v>
                  </c:pt>
                  <c:pt idx="11">
                    <c:v>1</c:v>
                  </c:pt>
                </c:numCache>
              </c:numRef>
            </c:plus>
            <c:minus>
              <c:numRef>
                <c:f>Penibilite!$C$10:$C$21</c:f>
                <c:numCache>
                  <c:formatCode>General</c:formatCode>
                  <c:ptCount val="12"/>
                  <c:pt idx="0">
                    <c:v>0.8</c:v>
                  </c:pt>
                  <c:pt idx="1">
                    <c:v>0.8</c:v>
                  </c:pt>
                  <c:pt idx="2">
                    <c:v>0.9</c:v>
                  </c:pt>
                  <c:pt idx="3">
                    <c:v>1</c:v>
                  </c:pt>
                  <c:pt idx="4">
                    <c:v>0.9</c:v>
                  </c:pt>
                  <c:pt idx="5">
                    <c:v>0.9</c:v>
                  </c:pt>
                  <c:pt idx="6">
                    <c:v>0.9</c:v>
                  </c:pt>
                  <c:pt idx="7">
                    <c:v>0.9</c:v>
                  </c:pt>
                  <c:pt idx="8">
                    <c:v>0.9</c:v>
                  </c:pt>
                  <c:pt idx="9">
                    <c:v>1.1000000000000001</c:v>
                  </c:pt>
                  <c:pt idx="10">
                    <c:v>0.9</c:v>
                  </c:pt>
                  <c:pt idx="11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Penibilite!$A$10:$A$21</c:f>
              <c:strCache>
                <c:ptCount val="12"/>
                <c:pt idx="0">
                  <c:v>Amplitude de travail &gt; 10h</c:v>
                </c:pt>
                <c:pt idx="1">
                  <c:v>Comportement des cycliste</c:v>
                </c:pt>
                <c:pt idx="2">
                  <c:v>Longues périodes sans accès aux toilettes</c:v>
                </c:pt>
                <c:pt idx="3">
                  <c:v>Temps de conduite &gt; 4h</c:v>
                </c:pt>
                <c:pt idx="4">
                  <c:v>Agressivité des autres usagers de la route</c:v>
                </c:pt>
                <c:pt idx="5">
                  <c:v>Conditions difficiles</c:v>
                </c:pt>
                <c:pt idx="6">
                  <c:v>Agressivité des passagers</c:v>
                </c:pt>
                <c:pt idx="7">
                  <c:v>Retard sur l'horaire</c:v>
                </c:pt>
                <c:pt idx="8">
                  <c:v>Intéruption du trafic</c:v>
                </c:pt>
                <c:pt idx="9">
                  <c:v>Travail de nuit (dès 22h)</c:v>
                </c:pt>
                <c:pt idx="10">
                  <c:v>Travail du soir (dès 18h)</c:v>
                </c:pt>
                <c:pt idx="11">
                  <c:v>Travail le dimanche</c:v>
                </c:pt>
              </c:strCache>
            </c:strRef>
          </c:cat>
          <c:val>
            <c:numRef>
              <c:f>Penibilite!$B$10:$B$21</c:f>
              <c:numCache>
                <c:formatCode>General</c:formatCode>
                <c:ptCount val="12"/>
                <c:pt idx="0">
                  <c:v>3.4</c:v>
                </c:pt>
                <c:pt idx="1">
                  <c:v>3.3</c:v>
                </c:pt>
                <c:pt idx="2">
                  <c:v>3.2</c:v>
                </c:pt>
                <c:pt idx="3">
                  <c:v>3</c:v>
                </c:pt>
                <c:pt idx="4">
                  <c:v>3</c:v>
                </c:pt>
                <c:pt idx="5">
                  <c:v>2.9</c:v>
                </c:pt>
                <c:pt idx="6">
                  <c:v>2.8</c:v>
                </c:pt>
                <c:pt idx="7">
                  <c:v>2.6</c:v>
                </c:pt>
                <c:pt idx="8">
                  <c:v>2.6</c:v>
                </c:pt>
                <c:pt idx="9">
                  <c:v>2.5</c:v>
                </c:pt>
                <c:pt idx="10">
                  <c:v>2.1</c:v>
                </c:pt>
                <c:pt idx="11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34-4EC1-B158-47C99BB43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3219816"/>
        <c:axId val="693218832"/>
      </c:barChart>
      <c:catAx>
        <c:axId val="693219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Unicode MS"/>
                <a:ea typeface="+mn-ea"/>
                <a:cs typeface="+mn-cs"/>
              </a:defRPr>
            </a:pPr>
            <a:endParaRPr lang="fr-FR"/>
          </a:p>
        </c:txPr>
        <c:crossAx val="693218832"/>
        <c:crosses val="autoZero"/>
        <c:auto val="1"/>
        <c:lblAlgn val="ctr"/>
        <c:lblOffset val="100"/>
        <c:noMultiLvlLbl val="0"/>
      </c:catAx>
      <c:valAx>
        <c:axId val="69321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 Unicode MS"/>
                    <a:ea typeface="+mn-ea"/>
                    <a:cs typeface="+mn-cs"/>
                  </a:defRPr>
                </a:pPr>
                <a:r>
                  <a:rPr lang="fr-CH">
                    <a:solidFill>
                      <a:schemeClr val="tx1"/>
                    </a:solidFill>
                  </a:rPr>
                  <a:t>Score de pénibilité</a:t>
                </a:r>
              </a:p>
            </c:rich>
          </c:tx>
          <c:layout>
            <c:manualLayout>
              <c:xMode val="edge"/>
              <c:yMode val="edge"/>
              <c:x val="7.8238923739067601E-2"/>
              <c:y val="0.142837160654576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 Unicode MS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  <a:ea typeface="+mn-ea"/>
                <a:cs typeface="+mn-cs"/>
              </a:defRPr>
            </a:pPr>
            <a:endParaRPr lang="fr-FR"/>
          </a:p>
        </c:txPr>
        <c:crossAx val="693219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Arial Unicode MS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Repercussion of SARS-CoV-2 on working conditions</c:v>
          </c:tx>
          <c:spPr>
            <a:solidFill>
              <a:srgbClr val="56B4E9">
                <a:alpha val="80000"/>
              </a:srgb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Covid!$Q$1:$U$1</c:f>
              <c:strCache>
                <c:ptCount val="5"/>
                <c:pt idx="0">
                  <c:v>Heure supplémentaire</c:v>
                </c:pt>
                <c:pt idx="1">
                  <c:v>Remplacement à court terme</c:v>
                </c:pt>
                <c:pt idx="2">
                  <c:v>Augmentation de la charge de travail</c:v>
                </c:pt>
                <c:pt idx="3">
                  <c:v>Rétrécissement de la phase de repos</c:v>
                </c:pt>
                <c:pt idx="4">
                  <c:v>Répercussion sur la santé </c:v>
                </c:pt>
              </c:strCache>
            </c:strRef>
          </c:cat>
          <c:val>
            <c:numRef>
              <c:f>Covid!$Q$3:$U$3</c:f>
              <c:numCache>
                <c:formatCode>General</c:formatCode>
                <c:ptCount val="5"/>
                <c:pt idx="0">
                  <c:v>42.030567685589503</c:v>
                </c:pt>
                <c:pt idx="1">
                  <c:v>58.296943231440999</c:v>
                </c:pt>
                <c:pt idx="2">
                  <c:v>38.646288209607</c:v>
                </c:pt>
                <c:pt idx="3">
                  <c:v>37.991266375545798</c:v>
                </c:pt>
                <c:pt idx="4">
                  <c:v>41.266375545851503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96-44F6-BE0B-470BAC72B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9855088"/>
        <c:axId val="1119859024"/>
      </c:barChart>
      <c:catAx>
        <c:axId val="111985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 Unicode MS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119859024"/>
        <c:crosses val="autoZero"/>
        <c:auto val="1"/>
        <c:lblAlgn val="ctr"/>
        <c:lblOffset val="100"/>
        <c:noMultiLvlLbl val="0"/>
      </c:catAx>
      <c:valAx>
        <c:axId val="1119859024"/>
        <c:scaling>
          <c:orientation val="minMax"/>
          <c:max val="7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sz="1050">
                    <a:solidFill>
                      <a:schemeClr val="tx1"/>
                    </a:solidFill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 Unicode MS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119855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9832702412987"/>
          <c:y val="2.8639505361285379E-2"/>
          <c:w val="0.88019173332776379"/>
          <c:h val="0.616156817891541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'3_survey (2)'!$N$11</c:f>
              <c:strCache>
                <c:ptCount val="1"/>
                <c:pt idx="0">
                  <c:v>2010 Syndicat 1</c:v>
                </c:pt>
              </c:strCache>
            </c:strRef>
          </c:tx>
          <c:spPr>
            <a:solidFill>
              <a:srgbClr val="007E5D"/>
            </a:solidFill>
            <a:ln w="6350">
              <a:solidFill>
                <a:schemeClr val="tx1"/>
              </a:solidFill>
            </a:ln>
            <a:effectLst/>
          </c:spPr>
          <c:invertIfNegative val="0"/>
          <c:cat>
            <c:strRef>
              <c:f>'3_survey (2)'!$M$12:$M$27</c:f>
              <c:strCache>
                <c:ptCount val="16"/>
                <c:pt idx="0">
                  <c:v>Céphalées</c:v>
                </c:pt>
                <c:pt idx="1">
                  <c:v>DMs des épaules ou du cou</c:v>
                </c:pt>
                <c:pt idx="2">
                  <c:v>DM du haut du corps</c:v>
                </c:pt>
                <c:pt idx="3">
                  <c:v>Maux de dos</c:v>
                </c:pt>
                <c:pt idx="4">
                  <c:v>DM du bas du corps</c:v>
                </c:pt>
                <c:pt idx="5">
                  <c:v>Stress</c:v>
                </c:pt>
                <c:pt idx="6">
                  <c:v>Irritabilité</c:v>
                </c:pt>
                <c:pt idx="7">
                  <c:v>Anxiété</c:v>
                </c:pt>
                <c:pt idx="8">
                  <c:v>Problèmes d'appétit/digestion</c:v>
                </c:pt>
                <c:pt idx="9">
                  <c:v>Maux d'estomac</c:v>
                </c:pt>
                <c:pt idx="10">
                  <c:v>Troubles du sommeil</c:v>
                </c:pt>
                <c:pt idx="11">
                  <c:v>Fatigue anormale</c:v>
                </c:pt>
                <c:pt idx="12">
                  <c:v>Hypersudation</c:v>
                </c:pt>
                <c:pt idx="13">
                  <c:v>Accidents</c:v>
                </c:pt>
                <c:pt idx="14">
                  <c:v>Arrêt-maladie</c:v>
                </c:pt>
                <c:pt idx="15">
                  <c:v>Inapte à la conduite</c:v>
                </c:pt>
              </c:strCache>
            </c:strRef>
          </c:cat>
          <c:val>
            <c:numRef>
              <c:f>'3_survey (2)'!$N$12:$N$27</c:f>
              <c:numCache>
                <c:formatCode>0.0</c:formatCode>
                <c:ptCount val="16"/>
                <c:pt idx="0">
                  <c:v>33.549222797927463</c:v>
                </c:pt>
                <c:pt idx="1">
                  <c:v>51.036269430051817</c:v>
                </c:pt>
                <c:pt idx="2">
                  <c:v>21.373056994818654</c:v>
                </c:pt>
                <c:pt idx="3">
                  <c:v>46.891191709844563</c:v>
                </c:pt>
                <c:pt idx="4">
                  <c:v>20.854922279792746</c:v>
                </c:pt>
                <c:pt idx="5">
                  <c:v>46.632124352331608</c:v>
                </c:pt>
                <c:pt idx="6">
                  <c:v>35.362694300518136</c:v>
                </c:pt>
                <c:pt idx="7">
                  <c:v>18.393782383419687</c:v>
                </c:pt>
                <c:pt idx="8">
                  <c:v>23.316062176165804</c:v>
                </c:pt>
                <c:pt idx="9">
                  <c:v>18.264248704663213</c:v>
                </c:pt>
                <c:pt idx="10">
                  <c:v>36.787564766839374</c:v>
                </c:pt>
                <c:pt idx="11">
                  <c:v>48.186528497409327</c:v>
                </c:pt>
                <c:pt idx="12">
                  <c:v>11.269430051813471</c:v>
                </c:pt>
                <c:pt idx="13">
                  <c:v>5.3108808290155443</c:v>
                </c:pt>
                <c:pt idx="14">
                  <c:v>33.290155440414509</c:v>
                </c:pt>
                <c:pt idx="15">
                  <c:v>29.792746113989637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4-4641-B081-0EB36DDD6DF2}"/>
            </c:ext>
          </c:extLst>
        </c:ser>
        <c:ser>
          <c:idx val="1"/>
          <c:order val="1"/>
          <c:tx>
            <c:strRef>
              <c:f>'3_survey (2)'!$O$11</c:f>
              <c:strCache>
                <c:ptCount val="1"/>
                <c:pt idx="0">
                  <c:v>2018 Syndicat 1</c:v>
                </c:pt>
              </c:strCache>
            </c:strRef>
          </c:tx>
          <c:spPr>
            <a:pattFill prst="pct75">
              <a:fgClr>
                <a:schemeClr val="accent2"/>
              </a:fgClr>
              <a:bgClr>
                <a:schemeClr val="accent2">
                  <a:lumMod val="75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cat>
            <c:strRef>
              <c:f>'3_survey (2)'!$M$12:$M$27</c:f>
              <c:strCache>
                <c:ptCount val="16"/>
                <c:pt idx="0">
                  <c:v>Céphalées</c:v>
                </c:pt>
                <c:pt idx="1">
                  <c:v>DMs des épaules ou du cou</c:v>
                </c:pt>
                <c:pt idx="2">
                  <c:v>DM du haut du corps</c:v>
                </c:pt>
                <c:pt idx="3">
                  <c:v>Maux de dos</c:v>
                </c:pt>
                <c:pt idx="4">
                  <c:v>DM du bas du corps</c:v>
                </c:pt>
                <c:pt idx="5">
                  <c:v>Stress</c:v>
                </c:pt>
                <c:pt idx="6">
                  <c:v>Irritabilité</c:v>
                </c:pt>
                <c:pt idx="7">
                  <c:v>Anxiété</c:v>
                </c:pt>
                <c:pt idx="8">
                  <c:v>Problèmes d'appétit/digestion</c:v>
                </c:pt>
                <c:pt idx="9">
                  <c:v>Maux d'estomac</c:v>
                </c:pt>
                <c:pt idx="10">
                  <c:v>Troubles du sommeil</c:v>
                </c:pt>
                <c:pt idx="11">
                  <c:v>Fatigue anormale</c:v>
                </c:pt>
                <c:pt idx="12">
                  <c:v>Hypersudation</c:v>
                </c:pt>
                <c:pt idx="13">
                  <c:v>Accidents</c:v>
                </c:pt>
                <c:pt idx="14">
                  <c:v>Arrêt-maladie</c:v>
                </c:pt>
                <c:pt idx="15">
                  <c:v>Inapte à la conduite</c:v>
                </c:pt>
              </c:strCache>
            </c:strRef>
          </c:cat>
          <c:val>
            <c:numRef>
              <c:f>'3_survey (2)'!$O$12:$O$27</c:f>
              <c:numCache>
                <c:formatCode>0.0</c:formatCode>
                <c:ptCount val="16"/>
                <c:pt idx="0">
                  <c:v>24.936386768447839</c:v>
                </c:pt>
                <c:pt idx="1">
                  <c:v>51.399491094147585</c:v>
                </c:pt>
                <c:pt idx="2">
                  <c:v>17.557251908396946</c:v>
                </c:pt>
                <c:pt idx="3">
                  <c:v>45.292620865139952</c:v>
                </c:pt>
                <c:pt idx="4">
                  <c:v>18.066157760814249</c:v>
                </c:pt>
                <c:pt idx="5">
                  <c:v>46.819338422391859</c:v>
                </c:pt>
                <c:pt idx="6">
                  <c:v>32.824427480916029</c:v>
                </c:pt>
                <c:pt idx="7">
                  <c:v>15.776081424936386</c:v>
                </c:pt>
                <c:pt idx="8">
                  <c:v>23.155216284987276</c:v>
                </c:pt>
                <c:pt idx="9">
                  <c:v>15.267175572519085</c:v>
                </c:pt>
                <c:pt idx="10">
                  <c:v>45.038167938931295</c:v>
                </c:pt>
                <c:pt idx="11">
                  <c:v>43.765903307888046</c:v>
                </c:pt>
                <c:pt idx="12">
                  <c:v>7.6335877862595423</c:v>
                </c:pt>
                <c:pt idx="13">
                  <c:v>11.959287531806616</c:v>
                </c:pt>
                <c:pt idx="14">
                  <c:v>45.547073791348602</c:v>
                </c:pt>
                <c:pt idx="15">
                  <c:v>35.114503816793892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24-4641-B081-0EB36DDD6DF2}"/>
            </c:ext>
          </c:extLst>
        </c:ser>
        <c:ser>
          <c:idx val="3"/>
          <c:order val="2"/>
          <c:tx>
            <c:strRef>
              <c:f>'3_survey (2)'!$P$11</c:f>
              <c:strCache>
                <c:ptCount val="1"/>
                <c:pt idx="0">
                  <c:v>2022 Echantillon complet</c:v>
                </c:pt>
              </c:strCache>
            </c:strRef>
          </c:tx>
          <c:spPr>
            <a:pattFill prst="dkUpDiag">
              <a:fgClr>
                <a:schemeClr val="accent4"/>
              </a:fgClr>
              <a:bgClr>
                <a:schemeClr val="accent4">
                  <a:lumMod val="75000"/>
                </a:schemeClr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'3_survey (2)'!$P$12:$P$27</c:f>
              <c:numCache>
                <c:formatCode>0.0</c:formatCode>
                <c:ptCount val="16"/>
                <c:pt idx="0">
                  <c:v>31.8</c:v>
                </c:pt>
                <c:pt idx="1">
                  <c:v>56.7</c:v>
                </c:pt>
                <c:pt idx="2">
                  <c:v>19.899999999999999</c:v>
                </c:pt>
                <c:pt idx="3">
                  <c:v>50</c:v>
                </c:pt>
                <c:pt idx="4">
                  <c:v>19.3</c:v>
                </c:pt>
                <c:pt idx="5">
                  <c:v>43.1</c:v>
                </c:pt>
                <c:pt idx="6">
                  <c:v>34.5</c:v>
                </c:pt>
                <c:pt idx="7">
                  <c:v>16.600000000000001</c:v>
                </c:pt>
                <c:pt idx="8">
                  <c:v>27.7</c:v>
                </c:pt>
                <c:pt idx="9">
                  <c:v>14.1</c:v>
                </c:pt>
                <c:pt idx="10">
                  <c:v>46.2</c:v>
                </c:pt>
                <c:pt idx="11">
                  <c:v>51.4</c:v>
                </c:pt>
                <c:pt idx="12">
                  <c:v>6.7</c:v>
                </c:pt>
                <c:pt idx="13">
                  <c:v>13.4</c:v>
                </c:pt>
                <c:pt idx="14">
                  <c:v>53.2</c:v>
                </c:pt>
                <c:pt idx="15">
                  <c:v>32.299999999999997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24-4641-B081-0EB36DDD6D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4328104"/>
        <c:axId val="874326792"/>
      </c:barChart>
      <c:catAx>
        <c:axId val="874328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874326792"/>
        <c:crosses val="autoZero"/>
        <c:auto val="1"/>
        <c:lblAlgn val="ctr"/>
        <c:lblOffset val="100"/>
        <c:noMultiLvlLbl val="0"/>
      </c:catAx>
      <c:valAx>
        <c:axId val="874326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fr-CH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874328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85060744115413"/>
          <c:y val="0.95125114527041454"/>
          <c:w val="0.72229878511769174"/>
          <c:h val="4.8748854729585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aseline="0">
          <a:latin typeface="Arial" panose="020B0604020202020204" pitchFamily="34" charset="0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7D585-EC98-5F43-A51C-5F2A8570C614}" type="datetimeFigureOut">
              <a:rPr lang="fr-FR" smtClean="0"/>
              <a:t>21/06/2023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FDB8F-65FF-AC44-94E6-BF5060E6CD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332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FB32B-52D8-4306-A361-353EDAE3151D}" type="datetimeFigureOut">
              <a:rPr lang="fr-CH" smtClean="0"/>
              <a:t>21.06.2023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64DFB-F1B3-48AE-BC60-C194A991170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8585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4DFB-F1B3-48AE-BC60-C194A9911702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17695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4DFB-F1B3-48AE-BC60-C194A9911702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185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4DFB-F1B3-48AE-BC60-C194A9911702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4073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64DFB-F1B3-48AE-BC60-C194A9911702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276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64DFB-F1B3-48AE-BC60-C194A9911702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8993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Evolution des problèmes de santé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Résultats significatifs de la régression logistique (*)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Entouré en rouge: ceux qui ont augmenté depuis 2010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64DFB-F1B3-48AE-BC60-C194A9911702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677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Modèle complètement ajusté pur tout (modèle 3 dans l’article) basé sur DAG</a:t>
            </a:r>
          </a:p>
          <a:p>
            <a:endParaRPr lang="fr-CH" dirty="0"/>
          </a:p>
          <a:p>
            <a:r>
              <a:rPr lang="fr-CH" dirty="0"/>
              <a:t>Présentation des résultats significatifs uniquement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64DFB-F1B3-48AE-BC60-C194A9911702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7767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Modèle complètement ajusté pur tout (modèle 3 dans l’article)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64DFB-F1B3-48AE-BC60-C194A9911702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56120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Modèle complètement ajusté pur tout (modèle 3 dans l’article)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64DFB-F1B3-48AE-BC60-C194A9911702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8282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64DFB-F1B3-48AE-BC60-C194A9911702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6736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35474" y="1447800"/>
            <a:ext cx="8334909" cy="1226582"/>
          </a:xfrm>
        </p:spPr>
        <p:txBody>
          <a:bodyPr anchor="t">
            <a:normAutofit/>
          </a:bodyPr>
          <a:lstStyle>
            <a:lvl1pPr algn="ctr">
              <a:defRPr sz="3300" b="1" i="0">
                <a:solidFill>
                  <a:srgbClr val="B6122E"/>
                </a:solidFill>
                <a:latin typeface="Arial Unicode MS"/>
                <a:cs typeface="Arial Unicode MS"/>
              </a:defRPr>
            </a:lvl1pPr>
          </a:lstStyle>
          <a:p>
            <a:r>
              <a:rPr lang="fr-CH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35768" y="2848425"/>
            <a:ext cx="8334614" cy="682175"/>
          </a:xfrm>
          <a:noFill/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i="1" baseline="0">
                <a:solidFill>
                  <a:srgbClr val="43484C"/>
                </a:solidFill>
                <a:latin typeface="Arial Unicode MS"/>
                <a:cs typeface="Arial Unicode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fr-CH" dirty="0"/>
              <a:t>Cliquez ici pour insérer le nom et/ou la date</a:t>
            </a:r>
            <a:endParaRPr lang="fr-CH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CH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438821" cy="1297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920834F-632E-3D41-BB46-00EF1D31D9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5473" y="289055"/>
            <a:ext cx="2159044" cy="4210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5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789553"/>
            <a:ext cx="8229600" cy="3686525"/>
          </a:xfrm>
        </p:spPr>
        <p:txBody>
          <a:bodyPr vert="eaVert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3468"/>
            <a:ext cx="8229600" cy="619080"/>
          </a:xfrm>
        </p:spPr>
        <p:txBody>
          <a:bodyPr>
            <a:noAutofit/>
          </a:bodyPr>
          <a:lstStyle/>
          <a:p>
            <a:r>
              <a:rPr lang="fr-FR" dirty="0"/>
              <a:t>Cliquez pour modifier le titre</a:t>
            </a:r>
            <a:endParaRPr lang="fr-CH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DDC078-9D3A-9546-A1B9-0D207FC5F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5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7802016" y="375032"/>
            <a:ext cx="1090464" cy="4219591"/>
          </a:xfrm>
        </p:spPr>
        <p:txBody>
          <a:bodyPr vert="eaVert">
            <a:noAutofit/>
          </a:bodyPr>
          <a:lstStyle>
            <a:lvl1pPr>
              <a:defRPr sz="3600"/>
            </a:lvl1pPr>
          </a:lstStyle>
          <a:p>
            <a:r>
              <a:rPr lang="fr-FR" dirty="0"/>
              <a:t>Cliquez pour modifier le titre</a:t>
            </a:r>
            <a:endParaRPr lang="fr-CH" dirty="0"/>
          </a:p>
        </p:txBody>
      </p:sp>
      <p:sp>
        <p:nvSpPr>
          <p:cNvPr id="7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75032"/>
            <a:ext cx="7139136" cy="4219591"/>
          </a:xfrm>
        </p:spPr>
        <p:txBody>
          <a:bodyPr vert="eaVert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982A641-865F-0045-AB39-DDDE31297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35474" y="2082766"/>
            <a:ext cx="8334909" cy="1226582"/>
          </a:xfrm>
        </p:spPr>
        <p:txBody>
          <a:bodyPr anchor="t">
            <a:normAutofit/>
          </a:bodyPr>
          <a:lstStyle>
            <a:lvl1pPr algn="ctr">
              <a:defRPr sz="3300" b="1" i="0">
                <a:solidFill>
                  <a:srgbClr val="B6122E"/>
                </a:solidFill>
                <a:latin typeface="Arial Unicode MS"/>
                <a:cs typeface="Arial Unicode MS"/>
              </a:defRPr>
            </a:lvl1pPr>
          </a:lstStyle>
          <a:p>
            <a:r>
              <a:rPr lang="fr-CH" dirty="0"/>
              <a:t>Merci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438821" cy="1297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FE1318-54C6-4F42-8F0F-48E0AC9E54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5473" y="289055"/>
            <a:ext cx="2159044" cy="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64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626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0"/>
            <a:ext cx="7772401" cy="110252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1" y="2914651"/>
            <a:ext cx="6400801" cy="131445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20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0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15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2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2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31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3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42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gstyle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11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08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9"/>
            <a:ext cx="7772401" cy="1021556"/>
          </a:xfrm>
        </p:spPr>
        <p:txBody>
          <a:bodyPr anchor="t"/>
          <a:lstStyle>
            <a:lvl1pPr algn="l">
              <a:defRPr sz="1796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8"/>
            <a:ext cx="7772401" cy="1125140"/>
          </a:xfrm>
        </p:spPr>
        <p:txBody>
          <a:bodyPr anchor="b"/>
          <a:lstStyle>
            <a:lvl1pPr marL="0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1pPr>
            <a:lvl2pPr marL="205298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2pPr>
            <a:lvl3pPr marL="410595" indent="0">
              <a:buNone/>
              <a:defRPr sz="718">
                <a:solidFill>
                  <a:schemeClr val="tx1">
                    <a:tint val="75000"/>
                  </a:schemeClr>
                </a:solidFill>
              </a:defRPr>
            </a:lvl3pPr>
            <a:lvl4pPr marL="615893" indent="0">
              <a:buNone/>
              <a:defRPr sz="629">
                <a:solidFill>
                  <a:schemeClr val="tx1">
                    <a:tint val="75000"/>
                  </a:schemeClr>
                </a:solidFill>
              </a:defRPr>
            </a:lvl4pPr>
            <a:lvl5pPr marL="821191" indent="0">
              <a:buNone/>
              <a:defRPr sz="629">
                <a:solidFill>
                  <a:schemeClr val="tx1">
                    <a:tint val="75000"/>
                  </a:schemeClr>
                </a:solidFill>
              </a:defRPr>
            </a:lvl5pPr>
            <a:lvl6pPr marL="1026489" indent="0">
              <a:buNone/>
              <a:defRPr sz="629">
                <a:solidFill>
                  <a:schemeClr val="tx1">
                    <a:tint val="75000"/>
                  </a:schemeClr>
                </a:solidFill>
              </a:defRPr>
            </a:lvl6pPr>
            <a:lvl7pPr marL="1231787" indent="0">
              <a:buNone/>
              <a:defRPr sz="629">
                <a:solidFill>
                  <a:schemeClr val="tx1">
                    <a:tint val="75000"/>
                  </a:schemeClr>
                </a:solidFill>
              </a:defRPr>
            </a:lvl7pPr>
            <a:lvl8pPr marL="1437085" indent="0">
              <a:buNone/>
              <a:defRPr sz="629">
                <a:solidFill>
                  <a:schemeClr val="tx1">
                    <a:tint val="75000"/>
                  </a:schemeClr>
                </a:solidFill>
              </a:defRPr>
            </a:lvl8pPr>
            <a:lvl9pPr marL="1642383" indent="0">
              <a:buNone/>
              <a:defRPr sz="6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46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5"/>
            <a:ext cx="4038601" cy="3394472"/>
          </a:xfrm>
        </p:spPr>
        <p:txBody>
          <a:bodyPr/>
          <a:lstStyle>
            <a:lvl1pPr>
              <a:defRPr sz="1257"/>
            </a:lvl1pPr>
            <a:lvl2pPr>
              <a:defRPr sz="1078"/>
            </a:lvl2pPr>
            <a:lvl3pPr>
              <a:defRPr sz="898"/>
            </a:lvl3pPr>
            <a:lvl4pPr>
              <a:defRPr sz="808"/>
            </a:lvl4pPr>
            <a:lvl5pPr>
              <a:defRPr sz="808"/>
            </a:lvl5pPr>
            <a:lvl6pPr>
              <a:defRPr sz="808"/>
            </a:lvl6pPr>
            <a:lvl7pPr>
              <a:defRPr sz="808"/>
            </a:lvl7pPr>
            <a:lvl8pPr>
              <a:defRPr sz="808"/>
            </a:lvl8pPr>
            <a:lvl9pPr>
              <a:defRPr sz="808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200155"/>
            <a:ext cx="4038601" cy="3394472"/>
          </a:xfrm>
        </p:spPr>
        <p:txBody>
          <a:bodyPr/>
          <a:lstStyle>
            <a:lvl1pPr>
              <a:defRPr sz="1257"/>
            </a:lvl1pPr>
            <a:lvl2pPr>
              <a:defRPr sz="1078"/>
            </a:lvl2pPr>
            <a:lvl3pPr>
              <a:defRPr sz="898"/>
            </a:lvl3pPr>
            <a:lvl4pPr>
              <a:defRPr sz="808"/>
            </a:lvl4pPr>
            <a:lvl5pPr>
              <a:defRPr sz="808"/>
            </a:lvl5pPr>
            <a:lvl6pPr>
              <a:defRPr sz="808"/>
            </a:lvl6pPr>
            <a:lvl7pPr>
              <a:defRPr sz="808"/>
            </a:lvl7pPr>
            <a:lvl8pPr>
              <a:defRPr sz="808"/>
            </a:lvl8pPr>
            <a:lvl9pPr>
              <a:defRPr sz="808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4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151336"/>
            <a:ext cx="4040187" cy="479822"/>
          </a:xfrm>
        </p:spPr>
        <p:txBody>
          <a:bodyPr anchor="b"/>
          <a:lstStyle>
            <a:lvl1pPr marL="0" indent="0">
              <a:buNone/>
              <a:defRPr sz="1078" b="1"/>
            </a:lvl1pPr>
            <a:lvl2pPr marL="205298" indent="0">
              <a:buNone/>
              <a:defRPr sz="898" b="1"/>
            </a:lvl2pPr>
            <a:lvl3pPr marL="410595" indent="0">
              <a:buNone/>
              <a:defRPr sz="808" b="1"/>
            </a:lvl3pPr>
            <a:lvl4pPr marL="615893" indent="0">
              <a:buNone/>
              <a:defRPr sz="718" b="1"/>
            </a:lvl4pPr>
            <a:lvl5pPr marL="821191" indent="0">
              <a:buNone/>
              <a:defRPr sz="718" b="1"/>
            </a:lvl5pPr>
            <a:lvl6pPr marL="1026489" indent="0">
              <a:buNone/>
              <a:defRPr sz="718" b="1"/>
            </a:lvl6pPr>
            <a:lvl7pPr marL="1231787" indent="0">
              <a:buNone/>
              <a:defRPr sz="718" b="1"/>
            </a:lvl7pPr>
            <a:lvl8pPr marL="1437085" indent="0">
              <a:buNone/>
              <a:defRPr sz="718" b="1"/>
            </a:lvl8pPr>
            <a:lvl9pPr marL="1642383" indent="0">
              <a:buNone/>
              <a:defRPr sz="718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631157"/>
            <a:ext cx="4040187" cy="2963466"/>
          </a:xfrm>
        </p:spPr>
        <p:txBody>
          <a:bodyPr/>
          <a:lstStyle>
            <a:lvl1pPr>
              <a:defRPr sz="1078"/>
            </a:lvl1pPr>
            <a:lvl2pPr>
              <a:defRPr sz="898"/>
            </a:lvl2pPr>
            <a:lvl3pPr>
              <a:defRPr sz="808"/>
            </a:lvl3pPr>
            <a:lvl4pPr>
              <a:defRPr sz="718"/>
            </a:lvl4pPr>
            <a:lvl5pPr>
              <a:defRPr sz="718"/>
            </a:lvl5pPr>
            <a:lvl6pPr>
              <a:defRPr sz="718"/>
            </a:lvl6pPr>
            <a:lvl7pPr>
              <a:defRPr sz="718"/>
            </a:lvl7pPr>
            <a:lvl8pPr>
              <a:defRPr sz="718"/>
            </a:lvl8pPr>
            <a:lvl9pPr>
              <a:defRPr sz="718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1078" b="1"/>
            </a:lvl1pPr>
            <a:lvl2pPr marL="205298" indent="0">
              <a:buNone/>
              <a:defRPr sz="898" b="1"/>
            </a:lvl2pPr>
            <a:lvl3pPr marL="410595" indent="0">
              <a:buNone/>
              <a:defRPr sz="808" b="1"/>
            </a:lvl3pPr>
            <a:lvl4pPr marL="615893" indent="0">
              <a:buNone/>
              <a:defRPr sz="718" b="1"/>
            </a:lvl4pPr>
            <a:lvl5pPr marL="821191" indent="0">
              <a:buNone/>
              <a:defRPr sz="718" b="1"/>
            </a:lvl5pPr>
            <a:lvl6pPr marL="1026489" indent="0">
              <a:buNone/>
              <a:defRPr sz="718" b="1"/>
            </a:lvl6pPr>
            <a:lvl7pPr marL="1231787" indent="0">
              <a:buNone/>
              <a:defRPr sz="718" b="1"/>
            </a:lvl7pPr>
            <a:lvl8pPr marL="1437085" indent="0">
              <a:buNone/>
              <a:defRPr sz="718" b="1"/>
            </a:lvl8pPr>
            <a:lvl9pPr marL="1642383" indent="0">
              <a:buNone/>
              <a:defRPr sz="718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078"/>
            </a:lvl1pPr>
            <a:lvl2pPr>
              <a:defRPr sz="898"/>
            </a:lvl2pPr>
            <a:lvl3pPr>
              <a:defRPr sz="808"/>
            </a:lvl3pPr>
            <a:lvl4pPr>
              <a:defRPr sz="718"/>
            </a:lvl4pPr>
            <a:lvl5pPr>
              <a:defRPr sz="718"/>
            </a:lvl5pPr>
            <a:lvl6pPr>
              <a:defRPr sz="718"/>
            </a:lvl6pPr>
            <a:lvl7pPr>
              <a:defRPr sz="718"/>
            </a:lvl7pPr>
            <a:lvl8pPr>
              <a:defRPr sz="718"/>
            </a:lvl8pPr>
            <a:lvl9pPr>
              <a:defRPr sz="718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94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4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3468"/>
            <a:ext cx="8229600" cy="619080"/>
          </a:xfrm>
        </p:spPr>
        <p:txBody>
          <a:bodyPr>
            <a:noAutofit/>
          </a:bodyPr>
          <a:lstStyle/>
          <a:p>
            <a:r>
              <a:rPr lang="fr-FR" dirty="0"/>
              <a:t>Cliquez pour modifier le titre</a:t>
            </a:r>
            <a:endParaRPr lang="fr-CH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789553"/>
            <a:ext cx="8229600" cy="3686525"/>
          </a:xfrm>
        </p:spPr>
        <p:txBody>
          <a:bodyPr>
            <a:no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CD1ECCC-D2A6-C247-B0B8-8ED131F3D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32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0"/>
            <a:ext cx="3008313" cy="871538"/>
          </a:xfrm>
        </p:spPr>
        <p:txBody>
          <a:bodyPr anchor="b"/>
          <a:lstStyle>
            <a:lvl1pPr algn="l">
              <a:defRPr sz="898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89"/>
            <a:ext cx="5111750" cy="4389837"/>
          </a:xfrm>
        </p:spPr>
        <p:txBody>
          <a:bodyPr/>
          <a:lstStyle>
            <a:lvl1pPr>
              <a:defRPr sz="1437"/>
            </a:lvl1pPr>
            <a:lvl2pPr>
              <a:defRPr sz="1257"/>
            </a:lvl2pPr>
            <a:lvl3pPr>
              <a:defRPr sz="1078"/>
            </a:lvl3pPr>
            <a:lvl4pPr>
              <a:defRPr sz="898"/>
            </a:lvl4pPr>
            <a:lvl5pPr>
              <a:defRPr sz="898"/>
            </a:lvl5pPr>
            <a:lvl6pPr>
              <a:defRPr sz="898"/>
            </a:lvl6pPr>
            <a:lvl7pPr>
              <a:defRPr sz="898"/>
            </a:lvl7pPr>
            <a:lvl8pPr>
              <a:defRPr sz="898"/>
            </a:lvl8pPr>
            <a:lvl9pPr>
              <a:defRPr sz="898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629"/>
            </a:lvl1pPr>
            <a:lvl2pPr marL="205298" indent="0">
              <a:buNone/>
              <a:defRPr sz="538"/>
            </a:lvl2pPr>
            <a:lvl3pPr marL="410595" indent="0">
              <a:buNone/>
              <a:defRPr sz="449"/>
            </a:lvl3pPr>
            <a:lvl4pPr marL="615893" indent="0">
              <a:buNone/>
              <a:defRPr sz="404"/>
            </a:lvl4pPr>
            <a:lvl5pPr marL="821191" indent="0">
              <a:buNone/>
              <a:defRPr sz="404"/>
            </a:lvl5pPr>
            <a:lvl6pPr marL="1026489" indent="0">
              <a:buNone/>
              <a:defRPr sz="404"/>
            </a:lvl6pPr>
            <a:lvl7pPr marL="1231787" indent="0">
              <a:buNone/>
              <a:defRPr sz="404"/>
            </a:lvl7pPr>
            <a:lvl8pPr marL="1437085" indent="0">
              <a:buNone/>
              <a:defRPr sz="404"/>
            </a:lvl8pPr>
            <a:lvl9pPr marL="1642383" indent="0">
              <a:buNone/>
              <a:defRPr sz="40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99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898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1437"/>
            </a:lvl1pPr>
            <a:lvl2pPr marL="205298" indent="0">
              <a:buNone/>
              <a:defRPr sz="1257"/>
            </a:lvl2pPr>
            <a:lvl3pPr marL="410595" indent="0">
              <a:buNone/>
              <a:defRPr sz="1078"/>
            </a:lvl3pPr>
            <a:lvl4pPr marL="615893" indent="0">
              <a:buNone/>
              <a:defRPr sz="898"/>
            </a:lvl4pPr>
            <a:lvl5pPr marL="821191" indent="0">
              <a:buNone/>
              <a:defRPr sz="898"/>
            </a:lvl5pPr>
            <a:lvl6pPr marL="1026489" indent="0">
              <a:buNone/>
              <a:defRPr sz="898"/>
            </a:lvl6pPr>
            <a:lvl7pPr marL="1231787" indent="0">
              <a:buNone/>
              <a:defRPr sz="898"/>
            </a:lvl7pPr>
            <a:lvl8pPr marL="1437085" indent="0">
              <a:buNone/>
              <a:defRPr sz="898"/>
            </a:lvl8pPr>
            <a:lvl9pPr marL="1642383" indent="0">
              <a:buNone/>
              <a:defRPr sz="898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629"/>
            </a:lvl1pPr>
            <a:lvl2pPr marL="205298" indent="0">
              <a:buNone/>
              <a:defRPr sz="538"/>
            </a:lvl2pPr>
            <a:lvl3pPr marL="410595" indent="0">
              <a:buNone/>
              <a:defRPr sz="449"/>
            </a:lvl3pPr>
            <a:lvl4pPr marL="615893" indent="0">
              <a:buNone/>
              <a:defRPr sz="404"/>
            </a:lvl4pPr>
            <a:lvl5pPr marL="821191" indent="0">
              <a:buNone/>
              <a:defRPr sz="404"/>
            </a:lvl5pPr>
            <a:lvl6pPr marL="1026489" indent="0">
              <a:buNone/>
              <a:defRPr sz="404"/>
            </a:lvl6pPr>
            <a:lvl7pPr marL="1231787" indent="0">
              <a:buNone/>
              <a:defRPr sz="404"/>
            </a:lvl7pPr>
            <a:lvl8pPr marL="1437085" indent="0">
              <a:buNone/>
              <a:defRPr sz="404"/>
            </a:lvl8pPr>
            <a:lvl9pPr marL="1642383" indent="0">
              <a:buNone/>
              <a:defRPr sz="40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4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4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3"/>
            <a:ext cx="2057401" cy="438864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05983"/>
            <a:ext cx="6019799" cy="438864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Autofit/>
          </a:bodyPr>
          <a:lstStyle>
            <a:lvl1pPr algn="l">
              <a:defRPr sz="3600" b="1" cap="none" baseline="0"/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43484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‹N°›</a:t>
            </a:fld>
            <a:endParaRPr lang="fr-CH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BA9045-A8B1-4D4B-A9DB-6FB96A37C1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789552"/>
            <a:ext cx="4038600" cy="3686525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789553"/>
            <a:ext cx="4038600" cy="3686525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3468"/>
            <a:ext cx="8229600" cy="619080"/>
          </a:xfrm>
        </p:spPr>
        <p:txBody>
          <a:bodyPr>
            <a:noAutofit/>
          </a:bodyPr>
          <a:lstStyle/>
          <a:p>
            <a:r>
              <a:rPr lang="fr-FR" dirty="0"/>
              <a:t>Cliquez pour modifier le titre</a:t>
            </a:r>
            <a:endParaRPr lang="fr-CH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D31DA5-DA17-0348-940D-9FBD19C98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789552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275607"/>
            <a:ext cx="4040188" cy="3205163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789552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275607"/>
            <a:ext cx="4041775" cy="3205163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3468"/>
            <a:ext cx="8229600" cy="619080"/>
          </a:xfrm>
        </p:spPr>
        <p:txBody>
          <a:bodyPr>
            <a:noAutofit/>
          </a:bodyPr>
          <a:lstStyle/>
          <a:p>
            <a:r>
              <a:rPr lang="fr-FR" dirty="0"/>
              <a:t>Cliquez pour modifier le titre</a:t>
            </a:r>
            <a:endParaRPr lang="fr-CH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0FADAEC-5616-214F-A2B6-3A0980F67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3468"/>
            <a:ext cx="8229600" cy="619080"/>
          </a:xfrm>
        </p:spPr>
        <p:txBody>
          <a:bodyPr>
            <a:noAutofit/>
          </a:bodyPr>
          <a:lstStyle/>
          <a:p>
            <a:r>
              <a:rPr lang="fr-FR" dirty="0"/>
              <a:t>Cliquez pour modifier le titre</a:t>
            </a:r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47A804-8198-2D46-92E6-B37CE4C74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‹N°›</a:t>
            </a:fld>
            <a:endParaRPr lang="fr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0D0D78-3147-7B4D-8BBA-98CCE71B00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375031"/>
            <a:ext cx="3008313" cy="701294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375032"/>
            <a:ext cx="5111750" cy="4096354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39506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‹N°›</a:t>
            </a:fld>
            <a:endParaRPr lang="fr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18F8CE-D0D5-A54A-8FB5-F6F2F583B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40834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‹N°›</a:t>
            </a:fld>
            <a:endParaRPr lang="fr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9E44BA-8C59-2C43-8EE9-CC487D7F2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33249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26785"/>
            <a:ext cx="8229600" cy="3249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8770" y="4678631"/>
            <a:ext cx="500066" cy="214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6B6C6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38066B1-5D95-A84B-B76E-9182D90F246B}" type="slidenum">
              <a:rPr lang="fr-CH" smtClean="0"/>
              <a:pPr/>
              <a:t>‹N°›</a:t>
            </a:fld>
            <a:endParaRPr lang="fr-CH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364E302-1E65-0E40-B473-412309EE410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457200" y="4677683"/>
            <a:ext cx="1054758" cy="205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B61239"/>
          </a:solidFill>
          <a:latin typeface="Arial Unicode MS"/>
          <a:ea typeface="+mj-ea"/>
          <a:cs typeface="Arial Unicode M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B61239"/>
        </a:buClr>
        <a:buFont typeface="Arial"/>
        <a:buChar char="•"/>
        <a:defRPr sz="2800" kern="1200">
          <a:solidFill>
            <a:srgbClr val="43484C"/>
          </a:solidFill>
          <a:latin typeface="Arial" pitchFamily="34" charset="0"/>
          <a:ea typeface="+mn-ea"/>
          <a:cs typeface="Arial" pitchFamily="34" charset="0"/>
        </a:defRPr>
      </a:lvl1pPr>
      <a:lvl2pPr marL="800100" indent="-342900" algn="l" defTabSz="914400" rtl="0" eaLnBrk="1" latinLnBrk="0" hangingPunct="1">
        <a:spcBef>
          <a:spcPct val="20000"/>
        </a:spcBef>
        <a:buClr>
          <a:srgbClr val="B61239"/>
        </a:buClr>
        <a:buFont typeface="Arial"/>
        <a:buChar char="•"/>
        <a:defRPr sz="2400" kern="1200">
          <a:solidFill>
            <a:srgbClr val="43484C"/>
          </a:solidFill>
          <a:latin typeface="Arial" pitchFamily="34" charset="0"/>
          <a:ea typeface="+mn-ea"/>
          <a:cs typeface="Arial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Clr>
          <a:srgbClr val="B61239"/>
        </a:buClr>
        <a:buFont typeface="Arial"/>
        <a:buChar char="•"/>
        <a:defRPr sz="2000" kern="1200">
          <a:solidFill>
            <a:srgbClr val="43484C"/>
          </a:solidFill>
          <a:latin typeface="Arial" pitchFamily="34" charset="0"/>
          <a:ea typeface="+mn-ea"/>
          <a:cs typeface="Arial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rgbClr val="B61239"/>
        </a:buClr>
        <a:buFont typeface="Arial"/>
        <a:buChar char="•"/>
        <a:defRPr sz="1600" kern="1200">
          <a:solidFill>
            <a:srgbClr val="43484C"/>
          </a:solidFill>
          <a:latin typeface="Arial" pitchFamily="34" charset="0"/>
          <a:ea typeface="+mn-ea"/>
          <a:cs typeface="Arial" pitchFamily="34" charset="0"/>
        </a:defRPr>
      </a:lvl4pPr>
      <a:lvl5pPr marL="2000250" indent="-171450" algn="l" defTabSz="914400" rtl="0" eaLnBrk="1" latinLnBrk="0" hangingPunct="1">
        <a:spcBef>
          <a:spcPct val="20000"/>
        </a:spcBef>
        <a:buClr>
          <a:srgbClr val="B61239"/>
        </a:buClr>
        <a:buFont typeface="Arial"/>
        <a:buChar char="•"/>
        <a:defRPr sz="1200" kern="1200">
          <a:solidFill>
            <a:srgbClr val="43484C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94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6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3724C-E7A2-4A6D-A4BD-CDB6C1C03172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6"/>
            <a:ext cx="2895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6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3A10D-7D5E-4932-A76F-CD1632FD3D9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41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10595" rtl="0" eaLnBrk="1" latinLnBrk="0" hangingPunct="1">
        <a:spcBef>
          <a:spcPct val="0"/>
        </a:spcBef>
        <a:buNone/>
        <a:defRPr sz="19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3973" indent="-153973" algn="l" defTabSz="410595" rtl="0" eaLnBrk="1" latinLnBrk="0" hangingPunct="1">
        <a:spcBef>
          <a:spcPct val="20000"/>
        </a:spcBef>
        <a:buFont typeface="Arial" pitchFamily="34" charset="0"/>
        <a:buChar char="•"/>
        <a:defRPr sz="1437" kern="1200">
          <a:solidFill>
            <a:schemeClr val="tx1"/>
          </a:solidFill>
          <a:latin typeface="+mn-lt"/>
          <a:ea typeface="+mn-ea"/>
          <a:cs typeface="+mn-cs"/>
        </a:defRPr>
      </a:lvl1pPr>
      <a:lvl2pPr marL="333609" indent="-128312" algn="l" defTabSz="410595" rtl="0" eaLnBrk="1" latinLnBrk="0" hangingPunct="1">
        <a:spcBef>
          <a:spcPct val="20000"/>
        </a:spcBef>
        <a:buFont typeface="Arial" pitchFamily="34" charset="0"/>
        <a:buChar char="–"/>
        <a:defRPr sz="1257" kern="1200">
          <a:solidFill>
            <a:schemeClr val="tx1"/>
          </a:solidFill>
          <a:latin typeface="+mn-lt"/>
          <a:ea typeface="+mn-ea"/>
          <a:cs typeface="+mn-cs"/>
        </a:defRPr>
      </a:lvl2pPr>
      <a:lvl3pPr marL="513245" indent="-102649" algn="l" defTabSz="410595" rtl="0" eaLnBrk="1" latinLnBrk="0" hangingPunct="1">
        <a:spcBef>
          <a:spcPct val="20000"/>
        </a:spcBef>
        <a:buFont typeface="Arial" pitchFamily="34" charset="0"/>
        <a:buChar char="•"/>
        <a:defRPr sz="1078" kern="1200">
          <a:solidFill>
            <a:schemeClr val="tx1"/>
          </a:solidFill>
          <a:latin typeface="+mn-lt"/>
          <a:ea typeface="+mn-ea"/>
          <a:cs typeface="+mn-cs"/>
        </a:defRPr>
      </a:lvl3pPr>
      <a:lvl4pPr marL="718543" indent="-102649" algn="l" defTabSz="410595" rtl="0" eaLnBrk="1" latinLnBrk="0" hangingPunct="1">
        <a:spcBef>
          <a:spcPct val="20000"/>
        </a:spcBef>
        <a:buFont typeface="Arial" pitchFamily="34" charset="0"/>
        <a:buChar char="–"/>
        <a:defRPr sz="898" kern="1200">
          <a:solidFill>
            <a:schemeClr val="tx1"/>
          </a:solidFill>
          <a:latin typeface="+mn-lt"/>
          <a:ea typeface="+mn-ea"/>
          <a:cs typeface="+mn-cs"/>
        </a:defRPr>
      </a:lvl4pPr>
      <a:lvl5pPr marL="923840" indent="-102649" algn="l" defTabSz="410595" rtl="0" eaLnBrk="1" latinLnBrk="0" hangingPunct="1">
        <a:spcBef>
          <a:spcPct val="20000"/>
        </a:spcBef>
        <a:buFont typeface="Arial" pitchFamily="34" charset="0"/>
        <a:buChar char="»"/>
        <a:defRPr sz="898" kern="1200">
          <a:solidFill>
            <a:schemeClr val="tx1"/>
          </a:solidFill>
          <a:latin typeface="+mn-lt"/>
          <a:ea typeface="+mn-ea"/>
          <a:cs typeface="+mn-cs"/>
        </a:defRPr>
      </a:lvl5pPr>
      <a:lvl6pPr marL="1129138" indent="-102649" algn="l" defTabSz="410595" rtl="0" eaLnBrk="1" latinLnBrk="0" hangingPunct="1">
        <a:spcBef>
          <a:spcPct val="20000"/>
        </a:spcBef>
        <a:buFont typeface="Arial" pitchFamily="34" charset="0"/>
        <a:buChar char="•"/>
        <a:defRPr sz="898" kern="1200">
          <a:solidFill>
            <a:schemeClr val="tx1"/>
          </a:solidFill>
          <a:latin typeface="+mn-lt"/>
          <a:ea typeface="+mn-ea"/>
          <a:cs typeface="+mn-cs"/>
        </a:defRPr>
      </a:lvl6pPr>
      <a:lvl7pPr marL="1334435" indent="-102649" algn="l" defTabSz="410595" rtl="0" eaLnBrk="1" latinLnBrk="0" hangingPunct="1">
        <a:spcBef>
          <a:spcPct val="20000"/>
        </a:spcBef>
        <a:buFont typeface="Arial" pitchFamily="34" charset="0"/>
        <a:buChar char="•"/>
        <a:defRPr sz="898" kern="1200">
          <a:solidFill>
            <a:schemeClr val="tx1"/>
          </a:solidFill>
          <a:latin typeface="+mn-lt"/>
          <a:ea typeface="+mn-ea"/>
          <a:cs typeface="+mn-cs"/>
        </a:defRPr>
      </a:lvl7pPr>
      <a:lvl8pPr marL="1539734" indent="-102649" algn="l" defTabSz="410595" rtl="0" eaLnBrk="1" latinLnBrk="0" hangingPunct="1">
        <a:spcBef>
          <a:spcPct val="20000"/>
        </a:spcBef>
        <a:buFont typeface="Arial" pitchFamily="34" charset="0"/>
        <a:buChar char="•"/>
        <a:defRPr sz="898" kern="1200">
          <a:solidFill>
            <a:schemeClr val="tx1"/>
          </a:solidFill>
          <a:latin typeface="+mn-lt"/>
          <a:ea typeface="+mn-ea"/>
          <a:cs typeface="+mn-cs"/>
        </a:defRPr>
      </a:lvl8pPr>
      <a:lvl9pPr marL="1745031" indent="-102649" algn="l" defTabSz="410595" rtl="0" eaLnBrk="1" latinLnBrk="0" hangingPunct="1">
        <a:spcBef>
          <a:spcPct val="20000"/>
        </a:spcBef>
        <a:buFont typeface="Arial" pitchFamily="34" charset="0"/>
        <a:buChar char="•"/>
        <a:defRPr sz="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0595" rtl="0" eaLnBrk="1" latinLnBrk="0" hangingPunct="1">
        <a:defRPr sz="808" kern="1200">
          <a:solidFill>
            <a:schemeClr val="tx1"/>
          </a:solidFill>
          <a:latin typeface="+mn-lt"/>
          <a:ea typeface="+mn-ea"/>
          <a:cs typeface="+mn-cs"/>
        </a:defRPr>
      </a:lvl1pPr>
      <a:lvl2pPr marL="205298" algn="l" defTabSz="410595" rtl="0" eaLnBrk="1" latinLnBrk="0" hangingPunct="1">
        <a:defRPr sz="808" kern="1200">
          <a:solidFill>
            <a:schemeClr val="tx1"/>
          </a:solidFill>
          <a:latin typeface="+mn-lt"/>
          <a:ea typeface="+mn-ea"/>
          <a:cs typeface="+mn-cs"/>
        </a:defRPr>
      </a:lvl2pPr>
      <a:lvl3pPr marL="410595" algn="l" defTabSz="410595" rtl="0" eaLnBrk="1" latinLnBrk="0" hangingPunct="1">
        <a:defRPr sz="808" kern="1200">
          <a:solidFill>
            <a:schemeClr val="tx1"/>
          </a:solidFill>
          <a:latin typeface="+mn-lt"/>
          <a:ea typeface="+mn-ea"/>
          <a:cs typeface="+mn-cs"/>
        </a:defRPr>
      </a:lvl3pPr>
      <a:lvl4pPr marL="615893" algn="l" defTabSz="410595" rtl="0" eaLnBrk="1" latinLnBrk="0" hangingPunct="1">
        <a:defRPr sz="808" kern="1200">
          <a:solidFill>
            <a:schemeClr val="tx1"/>
          </a:solidFill>
          <a:latin typeface="+mn-lt"/>
          <a:ea typeface="+mn-ea"/>
          <a:cs typeface="+mn-cs"/>
        </a:defRPr>
      </a:lvl4pPr>
      <a:lvl5pPr marL="821191" algn="l" defTabSz="410595" rtl="0" eaLnBrk="1" latinLnBrk="0" hangingPunct="1">
        <a:defRPr sz="808" kern="1200">
          <a:solidFill>
            <a:schemeClr val="tx1"/>
          </a:solidFill>
          <a:latin typeface="+mn-lt"/>
          <a:ea typeface="+mn-ea"/>
          <a:cs typeface="+mn-cs"/>
        </a:defRPr>
      </a:lvl5pPr>
      <a:lvl6pPr marL="1026489" algn="l" defTabSz="410595" rtl="0" eaLnBrk="1" latinLnBrk="0" hangingPunct="1">
        <a:defRPr sz="808" kern="1200">
          <a:solidFill>
            <a:schemeClr val="tx1"/>
          </a:solidFill>
          <a:latin typeface="+mn-lt"/>
          <a:ea typeface="+mn-ea"/>
          <a:cs typeface="+mn-cs"/>
        </a:defRPr>
      </a:lvl6pPr>
      <a:lvl7pPr marL="1231787" algn="l" defTabSz="410595" rtl="0" eaLnBrk="1" latinLnBrk="0" hangingPunct="1">
        <a:defRPr sz="808" kern="1200">
          <a:solidFill>
            <a:schemeClr val="tx1"/>
          </a:solidFill>
          <a:latin typeface="+mn-lt"/>
          <a:ea typeface="+mn-ea"/>
          <a:cs typeface="+mn-cs"/>
        </a:defRPr>
      </a:lvl7pPr>
      <a:lvl8pPr marL="1437085" algn="l" defTabSz="410595" rtl="0" eaLnBrk="1" latinLnBrk="0" hangingPunct="1">
        <a:defRPr sz="808" kern="1200">
          <a:solidFill>
            <a:schemeClr val="tx1"/>
          </a:solidFill>
          <a:latin typeface="+mn-lt"/>
          <a:ea typeface="+mn-ea"/>
          <a:cs typeface="+mn-cs"/>
        </a:defRPr>
      </a:lvl8pPr>
      <a:lvl9pPr marL="1642383" algn="l" defTabSz="410595" rtl="0" eaLnBrk="1" latinLnBrk="0" hangingPunct="1">
        <a:defRPr sz="8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H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Conditions de travail et santé des conducteurs de bus en Suisse: 2010-2022</a:t>
            </a:r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768" y="2848425"/>
            <a:ext cx="8334614" cy="1412425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Viviane Remy</a:t>
            </a:r>
            <a:r>
              <a:rPr lang="en-US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1, 2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*, </a:t>
            </a:r>
            <a:r>
              <a:rPr lang="en-US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Irina Guseva Canu</a:t>
            </a:r>
            <a:r>
              <a:rPr lang="en-US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1, 2 </a:t>
            </a:r>
            <a:endParaRPr lang="fr-CH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fr-CH" sz="1200" i="1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fr-CH" sz="1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Département Santé, Travail et Environnement, </a:t>
            </a:r>
            <a:r>
              <a:rPr lang="fr-CH" sz="12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Unisanté</a:t>
            </a:r>
            <a:r>
              <a:rPr lang="fr-CH" sz="1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Epalinges (Suisse)</a:t>
            </a:r>
            <a:r>
              <a:rPr lang="fr-CH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fr-CH" sz="1200" i="1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fr-CH" sz="1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Faculté de Biologie et Médecine, Université de Lausanne, Lausanne (Suisse)</a:t>
            </a:r>
            <a:endParaRPr lang="fr-CH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1BAF1F-224E-ACC3-154B-F136760B6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93" y="4524280"/>
            <a:ext cx="1418166" cy="6140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2B6556-CA76-1915-E72E-6ABC74826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441" y="4495818"/>
            <a:ext cx="1736718" cy="6367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FBFDD35-3862-406A-5E72-D7C2BC688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033" y="4618382"/>
            <a:ext cx="1589349" cy="4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3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3A5CAAF-CD1C-DD30-14AA-A6A5C913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10</a:t>
            </a:fld>
            <a:endParaRPr lang="fr-CH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B8855BF-717C-15C2-C987-E9D4255B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Santé et accidents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94785FE3-6471-4C39-8A06-03466221FA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328037"/>
              </p:ext>
            </p:extLst>
          </p:nvPr>
        </p:nvGraphicFramePr>
        <p:xfrm>
          <a:off x="1656001" y="482400"/>
          <a:ext cx="6321600" cy="4588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0CDB23B-4350-4E6E-C856-DE2D2D595429}"/>
              </a:ext>
            </a:extLst>
          </p:cNvPr>
          <p:cNvSpPr txBox="1"/>
          <p:nvPr/>
        </p:nvSpPr>
        <p:spPr>
          <a:xfrm>
            <a:off x="2410068" y="518382"/>
            <a:ext cx="2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*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F15E17-B2C1-F952-279A-505E3E1CC599}"/>
              </a:ext>
            </a:extLst>
          </p:cNvPr>
          <p:cNvSpPr txBox="1"/>
          <p:nvPr/>
        </p:nvSpPr>
        <p:spPr>
          <a:xfrm>
            <a:off x="2765487" y="519272"/>
            <a:ext cx="2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*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1FC271-7D23-4CD5-426E-AEBA48087B90}"/>
              </a:ext>
            </a:extLst>
          </p:cNvPr>
          <p:cNvSpPr txBox="1"/>
          <p:nvPr/>
        </p:nvSpPr>
        <p:spPr>
          <a:xfrm>
            <a:off x="4854205" y="518382"/>
            <a:ext cx="2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*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211ED0-8C4F-9FF7-7037-F2F2A8C76DC9}"/>
              </a:ext>
            </a:extLst>
          </p:cNvPr>
          <p:cNvSpPr txBox="1"/>
          <p:nvPr/>
        </p:nvSpPr>
        <p:spPr>
          <a:xfrm>
            <a:off x="6590227" y="520092"/>
            <a:ext cx="2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*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53F45B-5F05-2D08-23AB-2016AEDF90FB}"/>
              </a:ext>
            </a:extLst>
          </p:cNvPr>
          <p:cNvSpPr txBox="1"/>
          <p:nvPr/>
        </p:nvSpPr>
        <p:spPr>
          <a:xfrm>
            <a:off x="5896804" y="518382"/>
            <a:ext cx="2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*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318C35-CF48-BB9B-ABF3-5CD6D5A545AF}"/>
              </a:ext>
            </a:extLst>
          </p:cNvPr>
          <p:cNvSpPr txBox="1"/>
          <p:nvPr/>
        </p:nvSpPr>
        <p:spPr>
          <a:xfrm>
            <a:off x="7287808" y="518382"/>
            <a:ext cx="2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*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5F645E9-79E3-0844-8495-303E05A01B2E}"/>
              </a:ext>
            </a:extLst>
          </p:cNvPr>
          <p:cNvSpPr txBox="1"/>
          <p:nvPr/>
        </p:nvSpPr>
        <p:spPr>
          <a:xfrm>
            <a:off x="6941094" y="518382"/>
            <a:ext cx="2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*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DA991A0-7336-7315-F033-9A9EFC443D3C}"/>
              </a:ext>
            </a:extLst>
          </p:cNvPr>
          <p:cNvSpPr/>
          <p:nvPr/>
        </p:nvSpPr>
        <p:spPr>
          <a:xfrm rot="18888299">
            <a:off x="1240519" y="4080420"/>
            <a:ext cx="2088587" cy="21429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14F9855-26B2-170E-E719-7A1007C04D0B}"/>
              </a:ext>
            </a:extLst>
          </p:cNvPr>
          <p:cNvSpPr/>
          <p:nvPr/>
        </p:nvSpPr>
        <p:spPr>
          <a:xfrm rot="18888299">
            <a:off x="4738892" y="3757721"/>
            <a:ext cx="1943292" cy="57420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C6FEDDD-1487-E5EA-34E1-B9F6E4FF1747}"/>
              </a:ext>
            </a:extLst>
          </p:cNvPr>
          <p:cNvSpPr/>
          <p:nvPr/>
        </p:nvSpPr>
        <p:spPr>
          <a:xfrm rot="18888299">
            <a:off x="6478562" y="3689556"/>
            <a:ext cx="768693" cy="2142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3B88B27-F857-5EDF-9BEE-28AAF596B269}"/>
              </a:ext>
            </a:extLst>
          </p:cNvPr>
          <p:cNvSpPr/>
          <p:nvPr/>
        </p:nvSpPr>
        <p:spPr>
          <a:xfrm rot="18888299">
            <a:off x="6604867" y="3785995"/>
            <a:ext cx="1054552" cy="21429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9E7C204-62E1-989D-0E03-7BC780A5FF5A}"/>
              </a:ext>
            </a:extLst>
          </p:cNvPr>
          <p:cNvSpPr/>
          <p:nvPr/>
        </p:nvSpPr>
        <p:spPr>
          <a:xfrm rot="18888299">
            <a:off x="5794573" y="3798977"/>
            <a:ext cx="1207249" cy="21429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62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4C96C-4190-0E57-FF6E-E9B58C6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7" y="556953"/>
            <a:ext cx="7772400" cy="1021556"/>
          </a:xfrm>
        </p:spPr>
        <p:txBody>
          <a:bodyPr/>
          <a:lstStyle/>
          <a:p>
            <a:r>
              <a:rPr lang="fr-CH" dirty="0" err="1"/>
              <a:t>Analse</a:t>
            </a:r>
            <a:r>
              <a:rPr lang="fr-CH" dirty="0"/>
              <a:t> du lien entre les problèmes de santé et conditions de travail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A0F75D-A1CD-5B64-6763-A3F87F1A2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914880"/>
            <a:ext cx="7772400" cy="1550716"/>
          </a:xfrm>
        </p:spPr>
        <p:txBody>
          <a:bodyPr/>
          <a:lstStyle/>
          <a:p>
            <a:r>
              <a:rPr lang="fr-CH" dirty="0"/>
              <a:t>Douleurs musculaires des épaules ou du cou</a:t>
            </a:r>
          </a:p>
          <a:p>
            <a:r>
              <a:rPr lang="fr-CH" dirty="0"/>
              <a:t>Troubles du sommeil</a:t>
            </a:r>
          </a:p>
          <a:p>
            <a:r>
              <a:rPr lang="fr-CH" dirty="0"/>
              <a:t>Arrêt-maladie</a:t>
            </a:r>
          </a:p>
          <a:p>
            <a:r>
              <a:rPr lang="fr-CH" dirty="0"/>
              <a:t>Accident de la route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4D2BB1-1804-7811-0716-CDB7FF19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72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165B35-8B91-29BE-CD66-FAC0FA90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12</a:t>
            </a:fld>
            <a:endParaRPr lang="fr-CH"/>
          </a:p>
        </p:txBody>
      </p:sp>
      <p:sp>
        <p:nvSpPr>
          <p:cNvPr id="4" name="Titre 4">
            <a:extLst>
              <a:ext uri="{FF2B5EF4-FFF2-40B4-BE49-F238E27FC236}">
                <a16:creationId xmlns:a16="http://schemas.microsoft.com/office/drawing/2014/main" id="{658B79C2-C74F-AA80-D27B-0149365BA3FD}"/>
              </a:ext>
            </a:extLst>
          </p:cNvPr>
          <p:cNvSpPr txBox="1">
            <a:spLocks/>
          </p:cNvSpPr>
          <p:nvPr/>
        </p:nvSpPr>
        <p:spPr>
          <a:xfrm>
            <a:off x="457199" y="33468"/>
            <a:ext cx="8513659" cy="619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B61239"/>
                </a:solidFill>
                <a:latin typeface="Arial Unicode MS"/>
                <a:ea typeface="+mj-ea"/>
                <a:cs typeface="Arial Unicode MS"/>
              </a:defRPr>
            </a:lvl1pPr>
          </a:lstStyle>
          <a:p>
            <a:r>
              <a:rPr lang="fr-CH" sz="3200" dirty="0"/>
              <a:t>Douleurs musculaires des épaules ou du cou</a:t>
            </a:r>
          </a:p>
        </p:txBody>
      </p:sp>
      <p:pic>
        <p:nvPicPr>
          <p:cNvPr id="6" name="Image 5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86785824-9800-C584-B219-2F1631BC9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03385"/>
            <a:ext cx="5509323" cy="352774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29B42DB-E331-A960-2616-9B1EE7AA7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106107"/>
              </p:ext>
            </p:extLst>
          </p:nvPr>
        </p:nvGraphicFramePr>
        <p:xfrm>
          <a:off x="146801" y="3513213"/>
          <a:ext cx="8438150" cy="1537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9579">
                  <a:extLst>
                    <a:ext uri="{9D8B030D-6E8A-4147-A177-3AD203B41FA5}">
                      <a16:colId xmlns:a16="http://schemas.microsoft.com/office/drawing/2014/main" val="3638794668"/>
                    </a:ext>
                  </a:extLst>
                </a:gridCol>
                <a:gridCol w="1243263">
                  <a:extLst>
                    <a:ext uri="{9D8B030D-6E8A-4147-A177-3AD203B41FA5}">
                      <a16:colId xmlns:a16="http://schemas.microsoft.com/office/drawing/2014/main" val="520767944"/>
                    </a:ext>
                  </a:extLst>
                </a:gridCol>
                <a:gridCol w="1548101">
                  <a:extLst>
                    <a:ext uri="{9D8B030D-6E8A-4147-A177-3AD203B41FA5}">
                      <a16:colId xmlns:a16="http://schemas.microsoft.com/office/drawing/2014/main" val="4289200408"/>
                    </a:ext>
                  </a:extLst>
                </a:gridCol>
                <a:gridCol w="1077207">
                  <a:extLst>
                    <a:ext uri="{9D8B030D-6E8A-4147-A177-3AD203B41FA5}">
                      <a16:colId xmlns:a16="http://schemas.microsoft.com/office/drawing/2014/main" val="184728060"/>
                    </a:ext>
                  </a:extLst>
                </a:gridCol>
              </a:tblGrid>
              <a:tr h="278904">
                <a:tc>
                  <a:txBody>
                    <a:bodyPr/>
                    <a:lstStyle/>
                    <a:p>
                      <a:pPr algn="l" fontAlgn="b"/>
                      <a:r>
                        <a:rPr lang="fr-CH" sz="2000" u="none" strike="noStrike" dirty="0">
                          <a:effectLst/>
                          <a:latin typeface="Arial Unicode MS"/>
                        </a:rPr>
                        <a:t> </a:t>
                      </a:r>
                      <a:r>
                        <a:rPr lang="fr-CH" sz="2000" b="1" u="none" strike="noStrike" dirty="0">
                          <a:effectLst/>
                          <a:latin typeface="Arial Unicode MS"/>
                        </a:rPr>
                        <a:t>Variable associées</a:t>
                      </a:r>
                      <a:endParaRPr lang="fr-CH" sz="2000" b="1" i="0" u="none" strike="noStrike" dirty="0">
                        <a:effectLst/>
                        <a:latin typeface="Arial Unicode MS"/>
                      </a:endParaRPr>
                    </a:p>
                  </a:txBody>
                  <a:tcPr marL="2701" marR="2701" marT="270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b="1" u="none" strike="noStrike" dirty="0">
                          <a:effectLst/>
                          <a:latin typeface="Arial Unicode MS"/>
                        </a:rPr>
                        <a:t>OR</a:t>
                      </a:r>
                      <a:endParaRPr lang="fr-CH" sz="2000" b="1" i="0" u="none" strike="noStrike" dirty="0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b="1" u="none" strike="noStrike" dirty="0">
                          <a:effectLst/>
                          <a:latin typeface="Arial Unicode MS"/>
                        </a:rPr>
                        <a:t>IC-95%.</a:t>
                      </a:r>
                      <a:endParaRPr lang="fr-CH" sz="2000" b="1" i="0" u="none" strike="noStrike" dirty="0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b="1" i="1" u="none" strike="noStrike" dirty="0">
                          <a:effectLst/>
                          <a:latin typeface="Arial Unicode MS"/>
                        </a:rPr>
                        <a:t>p-value</a:t>
                      </a:r>
                    </a:p>
                  </a:txBody>
                  <a:tcPr marL="2701" marR="2701" marT="2701" marB="0" anchor="ctr"/>
                </a:tc>
                <a:extLst>
                  <a:ext uri="{0D108BD9-81ED-4DB2-BD59-A6C34878D82A}">
                    <a16:rowId xmlns:a16="http://schemas.microsoft.com/office/drawing/2014/main" val="463945195"/>
                  </a:ext>
                </a:extLst>
              </a:tr>
              <a:tr h="278904">
                <a:tc>
                  <a:txBody>
                    <a:bodyPr/>
                    <a:lstStyle/>
                    <a:p>
                      <a:pPr algn="l" fontAlgn="b"/>
                      <a:r>
                        <a:rPr lang="fr-CH" sz="2000" u="none" strike="noStrike" dirty="0">
                          <a:effectLst/>
                          <a:latin typeface="Arial Unicode MS"/>
                        </a:rPr>
                        <a:t>Sexe: Femme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2701" marR="2701" marT="270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>
                          <a:effectLst/>
                          <a:latin typeface="Arial Unicode MS"/>
                        </a:rPr>
                        <a:t>1.79</a:t>
                      </a:r>
                      <a:endParaRPr lang="fr-CH" sz="2000" b="0" i="0" u="none" strike="noStrike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>
                          <a:effectLst/>
                          <a:latin typeface="Arial Unicode MS"/>
                        </a:rPr>
                        <a:t>1.03, 3.14</a:t>
                      </a:r>
                      <a:endParaRPr lang="fr-CH" sz="2000" b="0" i="0" u="none" strike="noStrike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>
                          <a:effectLst/>
                          <a:latin typeface="Arial Unicode MS"/>
                        </a:rPr>
                        <a:t>0.040</a:t>
                      </a:r>
                      <a:endParaRPr lang="fr-CH" sz="2000" b="0" i="0" u="none" strike="noStrike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extLst>
                  <a:ext uri="{0D108BD9-81ED-4DB2-BD59-A6C34878D82A}">
                    <a16:rowId xmlns:a16="http://schemas.microsoft.com/office/drawing/2014/main" val="3997264290"/>
                  </a:ext>
                </a:extLst>
              </a:tr>
              <a:tr h="278904">
                <a:tc>
                  <a:txBody>
                    <a:bodyPr/>
                    <a:lstStyle/>
                    <a:p>
                      <a:pPr algn="l" fontAlgn="ctr"/>
                      <a:r>
                        <a:rPr lang="fr-CH" sz="2000" u="none" strike="noStrike" dirty="0">
                          <a:effectLst/>
                          <a:latin typeface="Arial Unicode MS"/>
                        </a:rPr>
                        <a:t>Douleurs musculaires du haut du corps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>
                          <a:effectLst/>
                          <a:latin typeface="Arial Unicode MS"/>
                        </a:rPr>
                        <a:t>5.14</a:t>
                      </a:r>
                      <a:endParaRPr lang="fr-CH" sz="2000" b="0" i="0" u="none" strike="noStrike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>
                          <a:effectLst/>
                          <a:latin typeface="Arial Unicode MS"/>
                        </a:rPr>
                        <a:t>2.85, 9.26</a:t>
                      </a:r>
                      <a:endParaRPr lang="fr-CH" sz="2000" b="0" i="0" u="none" strike="noStrike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 dirty="0">
                          <a:effectLst/>
                          <a:latin typeface="Arial Unicode MS"/>
                        </a:rPr>
                        <a:t>&lt;0.001</a:t>
                      </a:r>
                      <a:endParaRPr lang="fr-CH" sz="20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extLst>
                  <a:ext uri="{0D108BD9-81ED-4DB2-BD59-A6C34878D82A}">
                    <a16:rowId xmlns:a16="http://schemas.microsoft.com/office/drawing/2014/main" val="2611158493"/>
                  </a:ext>
                </a:extLst>
              </a:tr>
              <a:tr h="278904">
                <a:tc>
                  <a:txBody>
                    <a:bodyPr/>
                    <a:lstStyle/>
                    <a:p>
                      <a:pPr algn="l" fontAlgn="ctr"/>
                      <a:r>
                        <a:rPr lang="fr-CH" sz="2000" u="none" strike="noStrike" dirty="0">
                          <a:effectLst/>
                          <a:latin typeface="Arial Unicode MS"/>
                        </a:rPr>
                        <a:t>Céphalées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>
                          <a:effectLst/>
                          <a:latin typeface="Arial Unicode MS"/>
                        </a:rPr>
                        <a:t>2.12</a:t>
                      </a:r>
                      <a:endParaRPr lang="fr-CH" sz="2000" b="0" i="0" u="none" strike="noStrike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>
                          <a:effectLst/>
                          <a:latin typeface="Arial Unicode MS"/>
                        </a:rPr>
                        <a:t>1.41, 3.18</a:t>
                      </a:r>
                      <a:endParaRPr lang="fr-CH" sz="2000" b="0" i="0" u="none" strike="noStrike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 dirty="0">
                          <a:effectLst/>
                          <a:latin typeface="Arial Unicode MS"/>
                        </a:rPr>
                        <a:t>&lt;0.001</a:t>
                      </a:r>
                      <a:endParaRPr lang="fr-CH" sz="20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extLst>
                  <a:ext uri="{0D108BD9-81ED-4DB2-BD59-A6C34878D82A}">
                    <a16:rowId xmlns:a16="http://schemas.microsoft.com/office/drawing/2014/main" val="2013880255"/>
                  </a:ext>
                </a:extLst>
              </a:tr>
              <a:tr h="278904">
                <a:tc>
                  <a:txBody>
                    <a:bodyPr/>
                    <a:lstStyle/>
                    <a:p>
                      <a:pPr algn="l" fontAlgn="b"/>
                      <a:r>
                        <a:rPr lang="fr-CH" sz="2000" u="none" strike="noStrike" dirty="0">
                          <a:effectLst/>
                          <a:latin typeface="Arial Unicode MS"/>
                        </a:rPr>
                        <a:t>Heure de conduite&gt; 4 heures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2701" marR="2701" marT="270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>
                          <a:effectLst/>
                          <a:latin typeface="Arial Unicode MS"/>
                        </a:rPr>
                        <a:t>1.50</a:t>
                      </a:r>
                      <a:endParaRPr lang="fr-CH" sz="2000" b="0" i="0" u="none" strike="noStrike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>
                          <a:effectLst/>
                          <a:latin typeface="Arial Unicode MS"/>
                        </a:rPr>
                        <a:t>1.17, 1.92</a:t>
                      </a:r>
                      <a:endParaRPr lang="fr-CH" sz="2000" b="0" i="0" u="none" strike="noStrike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 dirty="0">
                          <a:effectLst/>
                          <a:latin typeface="Arial Unicode MS"/>
                        </a:rPr>
                        <a:t>0.001</a:t>
                      </a:r>
                      <a:endParaRPr lang="fr-CH" sz="20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2701" marR="2701" marT="2701" marB="0" anchor="ctr"/>
                </a:tc>
                <a:extLst>
                  <a:ext uri="{0D108BD9-81ED-4DB2-BD59-A6C34878D82A}">
                    <a16:rowId xmlns:a16="http://schemas.microsoft.com/office/drawing/2014/main" val="1003424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1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FE3711-4226-DE89-D989-910B45E5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13</a:t>
            </a:fld>
            <a:endParaRPr lang="fr-CH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0F2A7A7-CB6A-F07E-AE6A-5DD3B1B6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200" dirty="0"/>
              <a:t>Troubles du sommeil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05925D-52DB-64E9-C98A-854FD95D8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00" y="1449398"/>
            <a:ext cx="5716859" cy="3660634"/>
          </a:xfrm>
          <a:prstGeom prst="rect">
            <a:avLst/>
          </a:prstGeom>
        </p:spPr>
      </p:pic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27DC27B4-66FC-3E48-D10B-185B054BDD3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581586"/>
              </p:ext>
            </p:extLst>
          </p:nvPr>
        </p:nvGraphicFramePr>
        <p:xfrm>
          <a:off x="5548935" y="45290"/>
          <a:ext cx="3457074" cy="506474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522823">
                  <a:extLst>
                    <a:ext uri="{9D8B030D-6E8A-4147-A177-3AD203B41FA5}">
                      <a16:colId xmlns:a16="http://schemas.microsoft.com/office/drawing/2014/main" val="1710579216"/>
                    </a:ext>
                  </a:extLst>
                </a:gridCol>
                <a:gridCol w="386157">
                  <a:extLst>
                    <a:ext uri="{9D8B030D-6E8A-4147-A177-3AD203B41FA5}">
                      <a16:colId xmlns:a16="http://schemas.microsoft.com/office/drawing/2014/main" val="792487400"/>
                    </a:ext>
                  </a:extLst>
                </a:gridCol>
                <a:gridCol w="548094">
                  <a:extLst>
                    <a:ext uri="{9D8B030D-6E8A-4147-A177-3AD203B41FA5}">
                      <a16:colId xmlns:a16="http://schemas.microsoft.com/office/drawing/2014/main" val="3875743006"/>
                    </a:ext>
                  </a:extLst>
                </a:gridCol>
              </a:tblGrid>
              <a:tr h="170592">
                <a:tc>
                  <a:txBody>
                    <a:bodyPr/>
                    <a:lstStyle/>
                    <a:p>
                      <a:pPr algn="l" fontAlgn="b">
                        <a:lnSpc>
                          <a:spcPts val="1500"/>
                        </a:lnSpc>
                      </a:pPr>
                      <a:r>
                        <a:rPr lang="fr-CH" sz="1200" b="1" u="none" strike="noStrike" dirty="0">
                          <a:effectLst/>
                          <a:latin typeface="Arial Unicode MS"/>
                        </a:rPr>
                        <a:t> Variables associées</a:t>
                      </a:r>
                      <a:endParaRPr lang="fr-CH" sz="12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b="1" u="none" strike="noStrike" dirty="0">
                          <a:effectLst/>
                          <a:latin typeface="Arial Unicode MS"/>
                        </a:rPr>
                        <a:t>OR</a:t>
                      </a:r>
                      <a:endParaRPr lang="fr-CH" sz="1200" b="1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b="1" u="none" strike="noStrike" dirty="0">
                          <a:effectLst/>
                          <a:latin typeface="Arial Unicode MS"/>
                        </a:rPr>
                        <a:t>p-value</a:t>
                      </a:r>
                      <a:endParaRPr lang="fr-CH" sz="1200" b="1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/>
                </a:tc>
                <a:extLst>
                  <a:ext uri="{0D108BD9-81ED-4DB2-BD59-A6C34878D82A}">
                    <a16:rowId xmlns:a16="http://schemas.microsoft.com/office/drawing/2014/main" val="3110450006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b">
                        <a:lnSpc>
                          <a:spcPts val="15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Séniorité (par année)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1.03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0.014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2729424954"/>
                  </a:ext>
                </a:extLst>
              </a:tr>
              <a:tr h="2646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fr-CH" sz="1200" dirty="0">
                          <a:latin typeface="Arial Unicode MS"/>
                        </a:rPr>
                        <a:t>Espace Mitteland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Ref.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 dirty="0" err="1">
                          <a:effectLst/>
                          <a:latin typeface="Arial Unicode MS"/>
                        </a:rPr>
                        <a:t>Ref</a:t>
                      </a: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.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2828773595"/>
                  </a:ext>
                </a:extLst>
              </a:tr>
              <a:tr h="2646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fr-CH" sz="1200" dirty="0">
                          <a:latin typeface="Arial Unicode MS"/>
                        </a:rPr>
                        <a:t>Suisse du Nord-Ouest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1.04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 rowSpan="6"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0.003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3250044667"/>
                  </a:ext>
                </a:extLst>
              </a:tr>
              <a:tr h="2646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fr-CH" sz="1200" dirty="0">
                          <a:latin typeface="Arial Unicode MS"/>
                        </a:rPr>
                        <a:t>Suisse Orientale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2.14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309084"/>
                  </a:ext>
                </a:extLst>
              </a:tr>
              <a:tr h="2646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fr-CH" sz="1200" dirty="0">
                          <a:latin typeface="Arial Unicode MS"/>
                        </a:rPr>
                        <a:t>Région lémanique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0.61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316259"/>
                  </a:ext>
                </a:extLst>
              </a:tr>
              <a:tr h="2646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fr-CH" sz="1200" dirty="0">
                          <a:latin typeface="Arial Unicode MS"/>
                        </a:rPr>
                        <a:t>Suisse centrale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1.59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775328"/>
                  </a:ext>
                </a:extLst>
              </a:tr>
              <a:tr h="2646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fr-CH" sz="1200" dirty="0">
                          <a:latin typeface="Arial Unicode MS"/>
                        </a:rPr>
                        <a:t>Tessin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0.99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018761"/>
                  </a:ext>
                </a:extLst>
              </a:tr>
              <a:tr h="2646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fr-CH" sz="1200" dirty="0">
                          <a:latin typeface="Arial Unicode MS"/>
                        </a:rPr>
                        <a:t>Zurich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3.55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368357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Syndicat 1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 err="1">
                          <a:effectLst/>
                          <a:latin typeface="Arial Unicode MS"/>
                        </a:rPr>
                        <a:t>Ref</a:t>
                      </a: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.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Ref.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753594133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Syndicat  2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0.84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0.511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2677836130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Syndicat  3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0.43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0.008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1295302342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Anxiété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1.84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0.027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2312464414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Maux de dos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1.52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0.038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1708478556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Maux d’estomac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1.86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0.039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64518748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Fatigue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2.25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&lt;0.001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2016132162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Arrêt-maladie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1.51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0.044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1635915810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Comportement des cyclistes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>
                          <a:effectLst/>
                          <a:latin typeface="Arial Unicode MS"/>
                        </a:rPr>
                        <a:t>1.29</a:t>
                      </a:r>
                      <a:endParaRPr lang="fr-CH" sz="1200" b="0" i="0" u="none" strike="noStrike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0.065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4259837362"/>
                  </a:ext>
                </a:extLst>
              </a:tr>
              <a:tr h="17059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Répercussion sur la santé</a:t>
                      </a:r>
                      <a:endParaRPr lang="fr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4766" marR="4766" marT="4766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1.83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200" u="none" strike="noStrike" dirty="0">
                          <a:effectLst/>
                          <a:latin typeface="Arial Unicode MS"/>
                        </a:rPr>
                        <a:t>0.017</a:t>
                      </a:r>
                      <a:endParaRPr lang="fr-CH" sz="12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4766" marR="4766" marT="4766" marB="0" anchor="ctr"/>
                </a:tc>
                <a:extLst>
                  <a:ext uri="{0D108BD9-81ED-4DB2-BD59-A6C34878D82A}">
                    <a16:rowId xmlns:a16="http://schemas.microsoft.com/office/drawing/2014/main" val="4678070"/>
                  </a:ext>
                </a:extLst>
              </a:tr>
            </a:tbl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B087790-387F-3D7E-5E6D-FF993C81A4CB}"/>
              </a:ext>
            </a:extLst>
          </p:cNvPr>
          <p:cNvSpPr/>
          <p:nvPr/>
        </p:nvSpPr>
        <p:spPr>
          <a:xfrm>
            <a:off x="5436803" y="231839"/>
            <a:ext cx="3569206" cy="21429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F7CFACC-DACB-397F-BC41-C4DEF321492F}"/>
              </a:ext>
            </a:extLst>
          </p:cNvPr>
          <p:cNvSpPr/>
          <p:nvPr/>
        </p:nvSpPr>
        <p:spPr>
          <a:xfrm>
            <a:off x="5492869" y="3192379"/>
            <a:ext cx="3569206" cy="139566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4411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FE3711-4226-DE89-D989-910B45E5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2281" y="4645163"/>
            <a:ext cx="500066" cy="214296"/>
          </a:xfrm>
        </p:spPr>
        <p:txBody>
          <a:bodyPr/>
          <a:lstStyle/>
          <a:p>
            <a:fld id="{E38066B1-5D95-A84B-B76E-9182D90F246B}" type="slidenum">
              <a:rPr lang="fr-CH" smtClean="0"/>
              <a:pPr/>
              <a:t>14</a:t>
            </a:fld>
            <a:endParaRPr lang="fr-CH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0F2A7A7-CB6A-F07E-AE6A-5DD3B1B6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11" y="0"/>
            <a:ext cx="8229600" cy="619080"/>
          </a:xfrm>
        </p:spPr>
        <p:txBody>
          <a:bodyPr/>
          <a:lstStyle/>
          <a:p>
            <a:r>
              <a:rPr lang="fr-CH" sz="3200" dirty="0"/>
              <a:t>Arrêt-maladie</a:t>
            </a:r>
          </a:p>
        </p:txBody>
      </p:sp>
      <p:pic>
        <p:nvPicPr>
          <p:cNvPr id="4" name="Image 3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1D28954C-ACBC-ABED-EB2E-36729D458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748"/>
            <a:ext cx="4363453" cy="3666723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4995142-EE08-CF20-11FA-9FAEA243C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322999"/>
              </p:ext>
            </p:extLst>
          </p:nvPr>
        </p:nvGraphicFramePr>
        <p:xfrm>
          <a:off x="4660232" y="619080"/>
          <a:ext cx="4319836" cy="43820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97768">
                  <a:extLst>
                    <a:ext uri="{9D8B030D-6E8A-4147-A177-3AD203B41FA5}">
                      <a16:colId xmlns:a16="http://schemas.microsoft.com/office/drawing/2014/main" val="3891208450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974228637"/>
                    </a:ext>
                  </a:extLst>
                </a:gridCol>
                <a:gridCol w="726405">
                  <a:extLst>
                    <a:ext uri="{9D8B030D-6E8A-4147-A177-3AD203B41FA5}">
                      <a16:colId xmlns:a16="http://schemas.microsoft.com/office/drawing/2014/main" val="1924307180"/>
                    </a:ext>
                  </a:extLst>
                </a:gridCol>
              </a:tblGrid>
              <a:tr h="22256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 Variables associées</a:t>
                      </a:r>
                    </a:p>
                    <a:p>
                      <a:pPr algn="l" fontAlgn="b">
                        <a:lnSpc>
                          <a:spcPct val="100000"/>
                        </a:lnSpc>
                      </a:pP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OR</a:t>
                      </a:r>
                      <a:endParaRPr lang="fr-CH" sz="1400" b="1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p-value</a:t>
                      </a:r>
                      <a:endParaRPr lang="fr-CH" sz="1400" b="1" i="0" u="none" strike="noStrike" dirty="0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extLst>
                  <a:ext uri="{0D108BD9-81ED-4DB2-BD59-A6C34878D82A}">
                    <a16:rowId xmlns:a16="http://schemas.microsoft.com/office/drawing/2014/main" val="4079718935"/>
                  </a:ext>
                </a:extLst>
              </a:tr>
              <a:tr h="222561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Séniorité (par année)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1.03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0.010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extLst>
                  <a:ext uri="{0D108BD9-81ED-4DB2-BD59-A6C34878D82A}">
                    <a16:rowId xmlns:a16="http://schemas.microsoft.com/office/drawing/2014/main" val="597222459"/>
                  </a:ext>
                </a:extLst>
              </a:tr>
              <a:tr h="347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CH" sz="1400" dirty="0"/>
                        <a:t>Espace Mitteland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Ref.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Ref.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extLst>
                  <a:ext uri="{0D108BD9-81ED-4DB2-BD59-A6C34878D82A}">
                    <a16:rowId xmlns:a16="http://schemas.microsoft.com/office/drawing/2014/main" val="353231768"/>
                  </a:ext>
                </a:extLst>
              </a:tr>
              <a:tr h="347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CH" sz="1400" dirty="0"/>
                        <a:t>Suisse du Nord-Ouest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0.52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 rowSpan="6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0.021</a:t>
                      </a:r>
                      <a:endParaRPr lang="fr-CH" sz="1400" u="none" strike="noStrike" dirty="0">
                        <a:effectLst/>
                        <a:latin typeface="Arial Unicode MS"/>
                      </a:endParaRPr>
                    </a:p>
                  </a:txBody>
                  <a:tcPr marL="3652" marR="3652" marT="3652" marB="0" anchor="ctr"/>
                </a:tc>
                <a:extLst>
                  <a:ext uri="{0D108BD9-81ED-4DB2-BD59-A6C34878D82A}">
                    <a16:rowId xmlns:a16="http://schemas.microsoft.com/office/drawing/2014/main" val="2048990520"/>
                  </a:ext>
                </a:extLst>
              </a:tr>
              <a:tr h="347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CH" sz="1400" dirty="0"/>
                        <a:t>Suisse Orientale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1.04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fr-CH" sz="1000" u="none" strike="noStrike">
                          <a:effectLst/>
                        </a:rPr>
                        <a:t>0.000</a:t>
                      </a:r>
                      <a:endParaRPr lang="fr-CH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52" marR="3652" marT="3652" marB="0" anchor="ctr"/>
                </a:tc>
                <a:extLst>
                  <a:ext uri="{0D108BD9-81ED-4DB2-BD59-A6C34878D82A}">
                    <a16:rowId xmlns:a16="http://schemas.microsoft.com/office/drawing/2014/main" val="391998453"/>
                  </a:ext>
                </a:extLst>
              </a:tr>
              <a:tr h="347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CH" sz="1400" dirty="0"/>
                        <a:t>Région lémanique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1.82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fr-CH" sz="1000" u="none" strike="noStrike">
                          <a:effectLst/>
                        </a:rPr>
                        <a:t>0.000</a:t>
                      </a:r>
                      <a:endParaRPr lang="fr-CH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52" marR="3652" marT="3652" marB="0" anchor="ctr"/>
                </a:tc>
                <a:extLst>
                  <a:ext uri="{0D108BD9-81ED-4DB2-BD59-A6C34878D82A}">
                    <a16:rowId xmlns:a16="http://schemas.microsoft.com/office/drawing/2014/main" val="1091206768"/>
                  </a:ext>
                </a:extLst>
              </a:tr>
              <a:tr h="347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CH" sz="1400" dirty="0"/>
                        <a:t>Suisse centrale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1.23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fr-CH" sz="1000" u="none" strike="noStrike">
                          <a:effectLst/>
                        </a:rPr>
                        <a:t>0.000</a:t>
                      </a:r>
                      <a:endParaRPr lang="fr-CH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52" marR="3652" marT="3652" marB="0" anchor="ctr"/>
                </a:tc>
                <a:extLst>
                  <a:ext uri="{0D108BD9-81ED-4DB2-BD59-A6C34878D82A}">
                    <a16:rowId xmlns:a16="http://schemas.microsoft.com/office/drawing/2014/main" val="2392093203"/>
                  </a:ext>
                </a:extLst>
              </a:tr>
              <a:tr h="347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CH" sz="1400" dirty="0"/>
                        <a:t>Tessin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0.78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fr-CH" sz="1000" u="none" strike="noStrike">
                          <a:effectLst/>
                        </a:rPr>
                        <a:t>0.000</a:t>
                      </a:r>
                      <a:endParaRPr lang="fr-CH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52" marR="3652" marT="3652" marB="0" anchor="ctr"/>
                </a:tc>
                <a:extLst>
                  <a:ext uri="{0D108BD9-81ED-4DB2-BD59-A6C34878D82A}">
                    <a16:rowId xmlns:a16="http://schemas.microsoft.com/office/drawing/2014/main" val="3725865954"/>
                  </a:ext>
                </a:extLst>
              </a:tr>
              <a:tr h="347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CH" sz="1400" dirty="0"/>
                        <a:t>Zurich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0.52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fr-CH" sz="1000" u="none" strike="noStrike" dirty="0">
                          <a:effectLst/>
                        </a:rPr>
                        <a:t>0.000</a:t>
                      </a:r>
                      <a:endParaRPr lang="fr-CH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52" marR="3652" marT="3652" marB="0" anchor="ctr"/>
                </a:tc>
                <a:extLst>
                  <a:ext uri="{0D108BD9-81ED-4DB2-BD59-A6C34878D82A}">
                    <a16:rowId xmlns:a16="http://schemas.microsoft.com/office/drawing/2014/main" val="131106151"/>
                  </a:ext>
                </a:extLst>
              </a:tr>
              <a:tr h="222561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Anxiété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1.69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0.050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extLst>
                  <a:ext uri="{0D108BD9-81ED-4DB2-BD59-A6C34878D82A}">
                    <a16:rowId xmlns:a16="http://schemas.microsoft.com/office/drawing/2014/main" val="513226017"/>
                  </a:ext>
                </a:extLst>
              </a:tr>
              <a:tr h="222561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Troubles du sommeil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1.59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0.022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extLst>
                  <a:ext uri="{0D108BD9-81ED-4DB2-BD59-A6C34878D82A}">
                    <a16:rowId xmlns:a16="http://schemas.microsoft.com/office/drawing/2014/main" val="1827394520"/>
                  </a:ext>
                </a:extLst>
              </a:tr>
              <a:tr h="222561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Accident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1.82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0.034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extLst>
                  <a:ext uri="{0D108BD9-81ED-4DB2-BD59-A6C34878D82A}">
                    <a16:rowId xmlns:a16="http://schemas.microsoft.com/office/drawing/2014/main" val="2788027888"/>
                  </a:ext>
                </a:extLst>
              </a:tr>
              <a:tr h="222561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Répercussion sur la santé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400" u="none" strike="noStrike">
                          <a:effectLst/>
                        </a:rPr>
                        <a:t>1.82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fr-CH" sz="1400" u="none" strike="noStrike" dirty="0">
                          <a:effectLst/>
                        </a:rPr>
                        <a:t>0.012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652" marR="3652" marT="3652" marB="0"/>
                </a:tc>
                <a:extLst>
                  <a:ext uri="{0D108BD9-81ED-4DB2-BD59-A6C34878D82A}">
                    <a16:rowId xmlns:a16="http://schemas.microsoft.com/office/drawing/2014/main" val="2743250136"/>
                  </a:ext>
                </a:extLst>
              </a:tr>
            </a:tbl>
          </a:graphicData>
        </a:graphic>
      </p:graphicFrame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B3D7220-5D6F-A5E6-DB24-3F945275F462}"/>
              </a:ext>
            </a:extLst>
          </p:cNvPr>
          <p:cNvSpPr/>
          <p:nvPr/>
        </p:nvSpPr>
        <p:spPr>
          <a:xfrm>
            <a:off x="4483769" y="3729789"/>
            <a:ext cx="4580019" cy="133951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9B6EF8-5D15-BA5F-809A-024570548C93}"/>
              </a:ext>
            </a:extLst>
          </p:cNvPr>
          <p:cNvSpPr/>
          <p:nvPr/>
        </p:nvSpPr>
        <p:spPr>
          <a:xfrm>
            <a:off x="4572000" y="1031310"/>
            <a:ext cx="4491788" cy="26443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92B3320-37A9-0D66-B130-9F95235E261A}"/>
              </a:ext>
            </a:extLst>
          </p:cNvPr>
          <p:cNvSpPr/>
          <p:nvPr/>
        </p:nvSpPr>
        <p:spPr>
          <a:xfrm>
            <a:off x="4571999" y="2307312"/>
            <a:ext cx="4491788" cy="26443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55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FE3711-4226-DE89-D989-910B45E5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15</a:t>
            </a:fld>
            <a:endParaRPr lang="fr-CH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0F2A7A7-CB6A-F07E-AE6A-5DD3B1B6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200" dirty="0"/>
              <a:t>Accident de la route</a:t>
            </a:r>
          </a:p>
        </p:txBody>
      </p:sp>
      <p:pic>
        <p:nvPicPr>
          <p:cNvPr id="4" name="Image 3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924FED00-7E59-085A-63B8-80CBD700C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25" y="1013103"/>
            <a:ext cx="5724502" cy="3665528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F651E8B-402B-5912-CAB7-363C114FC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156475"/>
              </p:ext>
            </p:extLst>
          </p:nvPr>
        </p:nvGraphicFramePr>
        <p:xfrm>
          <a:off x="5463566" y="300199"/>
          <a:ext cx="3315270" cy="473078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63986">
                  <a:extLst>
                    <a:ext uri="{9D8B030D-6E8A-4147-A177-3AD203B41FA5}">
                      <a16:colId xmlns:a16="http://schemas.microsoft.com/office/drawing/2014/main" val="33072271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996674954"/>
                    </a:ext>
                  </a:extLst>
                </a:gridCol>
                <a:gridCol w="489284">
                  <a:extLst>
                    <a:ext uri="{9D8B030D-6E8A-4147-A177-3AD203B41FA5}">
                      <a16:colId xmlns:a16="http://schemas.microsoft.com/office/drawing/2014/main" val="4237470624"/>
                    </a:ext>
                  </a:extLst>
                </a:gridCol>
              </a:tblGrid>
              <a:tr h="680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u="none" strike="noStrike" dirty="0">
                          <a:effectLst/>
                        </a:rPr>
                        <a:t> Variables associées</a:t>
                      </a:r>
                    </a:p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351" marR="3351" marT="33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OR</a:t>
                      </a:r>
                      <a:endParaRPr lang="fr-CH" sz="1400" b="1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p-value</a:t>
                      </a:r>
                      <a:endParaRPr lang="fr-CH" sz="1400" b="1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/>
                </a:tc>
                <a:extLst>
                  <a:ext uri="{0D108BD9-81ED-4DB2-BD59-A6C34878D82A}">
                    <a16:rowId xmlns:a16="http://schemas.microsoft.com/office/drawing/2014/main" val="2184391866"/>
                  </a:ext>
                </a:extLst>
              </a:tr>
              <a:tr h="6804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Séniorité (par année)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351" marR="3351" marT="3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1.03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0.037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3846770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1400" dirty="0"/>
                        <a:t>Espace Mitteland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Ref.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Ref.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2506333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1400" dirty="0"/>
                        <a:t>Suisse du Nord-Ouest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1.21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0.006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1711852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1400" dirty="0"/>
                        <a:t>Suisse Orientale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0.49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122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1400" dirty="0"/>
                        <a:t>Région lémanique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0.33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087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1400" dirty="0"/>
                        <a:t>Suisse centrale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0.54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105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1400" dirty="0"/>
                        <a:t>Tessin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1.89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401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1400" dirty="0"/>
                        <a:t>Zurich</a:t>
                      </a:r>
                      <a:endParaRPr lang="fr-CH" sz="1400" dirty="0">
                        <a:latin typeface="Arial Unicode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2.15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162649"/>
                  </a:ext>
                </a:extLst>
              </a:tr>
              <a:tr h="68044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u="none" strike="noStrike" dirty="0">
                          <a:effectLst/>
                        </a:rPr>
                        <a:t>Syndicat 1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Ref.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Ref.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2211450980"/>
                  </a:ext>
                </a:extLst>
              </a:tr>
              <a:tr h="68044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u="none" strike="noStrike" dirty="0">
                          <a:effectLst/>
                        </a:rPr>
                        <a:t>Syndicat 2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0.50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0.099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521967692"/>
                  </a:ext>
                </a:extLst>
              </a:tr>
              <a:tr h="68044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u="none" strike="noStrike" dirty="0">
                          <a:effectLst/>
                        </a:rPr>
                        <a:t>Syndicat 3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0.64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0.290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304396732"/>
                  </a:ext>
                </a:extLst>
              </a:tr>
              <a:tr h="68044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u="none" strike="noStrike" dirty="0">
                          <a:effectLst/>
                        </a:rPr>
                        <a:t>Apprentissage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2.93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0.007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1041206406"/>
                  </a:ext>
                </a:extLst>
              </a:tr>
              <a:tr h="68044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u="none" strike="noStrike" dirty="0">
                          <a:effectLst/>
                        </a:rPr>
                        <a:t>Arrêt-maladie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2.06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0.014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1650861074"/>
                  </a:ext>
                </a:extLst>
              </a:tr>
              <a:tr h="6804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Service urbain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Ref.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 err="1">
                          <a:effectLst/>
                        </a:rPr>
                        <a:t>Ref</a:t>
                      </a:r>
                      <a:r>
                        <a:rPr lang="fr-CH" sz="1400" u="none" strike="noStrike" dirty="0">
                          <a:effectLst/>
                        </a:rPr>
                        <a:t>.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1869745384"/>
                  </a:ext>
                </a:extLst>
              </a:tr>
              <a:tr h="6804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Service mixte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351" marR="3351" marT="3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0.52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0.052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1913627487"/>
                  </a:ext>
                </a:extLst>
              </a:tr>
              <a:tr h="6804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Service régional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351" marR="3351" marT="3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>
                          <a:effectLst/>
                        </a:rPr>
                        <a:t>0.29</a:t>
                      </a:r>
                      <a:endParaRPr lang="fr-CH" sz="1400" b="0" i="0" u="none" strike="noStrike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0.009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1014957265"/>
                  </a:ext>
                </a:extLst>
              </a:tr>
              <a:tr h="6804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Répercussion sur la santé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3351" marR="3351" marT="3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3.05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0.002</a:t>
                      </a:r>
                      <a:endParaRPr lang="fr-CH" sz="14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3351" marR="3351" marT="3351" marB="0" anchor="ctr"/>
                </a:tc>
                <a:extLst>
                  <a:ext uri="{0D108BD9-81ED-4DB2-BD59-A6C34878D82A}">
                    <a16:rowId xmlns:a16="http://schemas.microsoft.com/office/drawing/2014/main" val="966982659"/>
                  </a:ext>
                </a:extLst>
              </a:tr>
            </a:tbl>
          </a:graphicData>
        </a:graphic>
      </p:graphicFrame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3A81502-9D96-B915-9D92-95178F54EB0A}"/>
              </a:ext>
            </a:extLst>
          </p:cNvPr>
          <p:cNvSpPr/>
          <p:nvPr/>
        </p:nvSpPr>
        <p:spPr>
          <a:xfrm>
            <a:off x="5358062" y="4146969"/>
            <a:ext cx="3513221" cy="69633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2790E7D-B6FB-10BF-9B09-666DFB9D9A5C}"/>
              </a:ext>
            </a:extLst>
          </p:cNvPr>
          <p:cNvSpPr/>
          <p:nvPr/>
        </p:nvSpPr>
        <p:spPr>
          <a:xfrm>
            <a:off x="5436803" y="2759327"/>
            <a:ext cx="3342033" cy="35284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E6A53F5-24C2-E6AA-2115-91BC8324BE05}"/>
              </a:ext>
            </a:extLst>
          </p:cNvPr>
          <p:cNvSpPr/>
          <p:nvPr/>
        </p:nvSpPr>
        <p:spPr>
          <a:xfrm>
            <a:off x="5358062" y="3763294"/>
            <a:ext cx="3420774" cy="19599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DD29792-889F-2F48-CF07-7AF3232EFB60}"/>
              </a:ext>
            </a:extLst>
          </p:cNvPr>
          <p:cNvSpPr/>
          <p:nvPr/>
        </p:nvSpPr>
        <p:spPr>
          <a:xfrm>
            <a:off x="5358062" y="4833838"/>
            <a:ext cx="3526516" cy="19599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326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D1BE694-99D4-A6B8-38D0-3FFFE8BEF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16</a:t>
            </a:fld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9FE01E-6184-BBAF-FFC4-5B117D75B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516" y="728487"/>
            <a:ext cx="8947484" cy="4381545"/>
          </a:xfrm>
          <a:solidFill>
            <a:schemeClr val="bg1"/>
          </a:solidFill>
        </p:spPr>
        <p:txBody>
          <a:bodyPr/>
          <a:lstStyle/>
          <a:p>
            <a:r>
              <a:rPr lang="fr-CH" sz="24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La proportion de femmes dans l'effectif des conducteurs de bus a été multipliée par quatre entre 2010 et 2022</a:t>
            </a:r>
            <a:endParaRPr lang="fr-CH" sz="2400" dirty="0">
              <a:latin typeface="Arial Unicode M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4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La plupart des </a:t>
            </a:r>
            <a:r>
              <a:rPr lang="fr-CH" sz="2400" b="1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conditions de travail </a:t>
            </a:r>
            <a:r>
              <a:rPr lang="fr-CH" sz="24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se sont </a:t>
            </a:r>
            <a:r>
              <a:rPr lang="fr-CH" sz="2400" b="1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dégradées</a:t>
            </a:r>
            <a:endParaRPr lang="fr-CH" sz="2400" b="1" dirty="0">
              <a:latin typeface="Arial Unicode M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4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CH" sz="2400" dirty="0"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ela peut être </a:t>
            </a:r>
            <a:r>
              <a:rPr lang="fr-CH" sz="24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en partie responsable du </a:t>
            </a:r>
            <a:r>
              <a:rPr lang="fr-CH" sz="2400" b="1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déclin de la santé des conducteurs de bus</a:t>
            </a:r>
            <a:endParaRPr lang="fr-CH" sz="2400" b="1" dirty="0">
              <a:latin typeface="Arial Unicode M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4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La compréhension des conditions de travail est essentielle pour prévenir les maladies professionnelles </a:t>
            </a:r>
          </a:p>
          <a:p>
            <a:r>
              <a:rPr lang="fr-CH" sz="2400" dirty="0"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Besoin d’une étude ce cohorte d</a:t>
            </a:r>
            <a:r>
              <a:rPr lang="fr-CH" sz="24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es conducteurs de bus suisse pour une analyse causale</a:t>
            </a:r>
          </a:p>
          <a:p>
            <a:pPr marL="0" indent="0">
              <a:buNone/>
            </a:pPr>
            <a:r>
              <a:rPr lang="fr-CH" sz="2400" dirty="0">
                <a:solidFill>
                  <a:srgbClr val="0070C0"/>
                </a:solidFill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fr-CH" sz="2400" b="1" dirty="0">
                <a:solidFill>
                  <a:srgbClr val="0070C0"/>
                </a:solidFill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projet </a:t>
            </a:r>
            <a:r>
              <a:rPr lang="fr-CH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TRAPHEAC</a:t>
            </a:r>
            <a:r>
              <a:rPr lang="fr-CH" sz="2400" dirty="0">
                <a:solidFill>
                  <a:srgbClr val="0070C0"/>
                </a:solidFill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CH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fr-CH" sz="2400" dirty="0">
                <a:solidFill>
                  <a:srgbClr val="0070C0"/>
                </a:solidFill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nsport </a:t>
            </a:r>
            <a:r>
              <a:rPr lang="fr-CH" sz="2400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CH" sz="2400" dirty="0" err="1">
                <a:solidFill>
                  <a:srgbClr val="0070C0"/>
                </a:solidFill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ersonal</a:t>
            </a:r>
            <a:r>
              <a:rPr lang="fr-CH" sz="2400" dirty="0">
                <a:solidFill>
                  <a:srgbClr val="0070C0"/>
                </a:solidFill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Hea</a:t>
            </a:r>
            <a:r>
              <a:rPr lang="fr-CH" sz="2400" dirty="0">
                <a:solidFill>
                  <a:srgbClr val="0070C0"/>
                </a:solidFill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lth </a:t>
            </a:r>
            <a:r>
              <a:rPr lang="fr-CH" sz="2400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CH" sz="2400" dirty="0" err="1">
                <a:solidFill>
                  <a:srgbClr val="0070C0"/>
                </a:solidFill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ohort</a:t>
            </a:r>
            <a:r>
              <a:rPr lang="fr-CH" sz="2400" dirty="0">
                <a:solidFill>
                  <a:srgbClr val="0070C0"/>
                </a:solidFill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2400" dirty="0" err="1">
                <a:solidFill>
                  <a:srgbClr val="0070C0"/>
                </a:solidFill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endParaRPr lang="fr-CH" sz="2400" dirty="0">
              <a:solidFill>
                <a:srgbClr val="0070C0"/>
              </a:solidFill>
              <a:effectLst/>
              <a:latin typeface="Arial Unicode M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sz="3600" dirty="0">
              <a:latin typeface="Arial Unicode M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08A147C-8272-3BDA-8CD4-7AB2393F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494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1312988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CE882F-706B-09A8-FF2A-0C802BE9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18</a:t>
            </a:fld>
            <a:endParaRPr lang="fr-CH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2A4578B-2F07-25E2-DBA2-B0DA2368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Bibliographie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57829E-8168-A955-2104-D7D25BB64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1000"/>
              </a:spcAft>
            </a:pP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Bovio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N, Richardson DB, Guseva </a:t>
            </a: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Canu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I. Sex-specific risks and trends in lung cancer mortality across occupations and economic activities in Switzerland (1990-2014). </a:t>
            </a: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Occup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Environ Med. 2020.</a:t>
            </a:r>
            <a:endParaRPr lang="fr-CH" sz="1500" dirty="0">
              <a:effectLst/>
              <a:latin typeface="Arial Unicode M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Guberan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E, </a:t>
            </a: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Usel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M, Raymond L, </a:t>
            </a: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Bolay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J, </a:t>
            </a: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Fioretta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G, Puissant J. INCREASED RISK FOR LUNG-CANCER AND FOR CANCER OF THE GASTROINTESTINAL-TRACT AMONG GENEVA PROFESSIONAL DRIVERS. British Journal of Industrial Medicine. 1992;49(5):337-44.</a:t>
            </a:r>
          </a:p>
          <a:p>
            <a:pPr algn="just">
              <a:spcAft>
                <a:spcPts val="1000"/>
              </a:spcAft>
            </a:pP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Guseva </a:t>
            </a: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Canu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I, </a:t>
            </a: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Bovio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N, </a:t>
            </a: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Mediouni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Z, </a:t>
            </a: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Bochud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M, Wild P. Suicide mortality follow-up of the Swiss National Cohort (1990-2014): sex-specific risk estimates by occupational socio-economic group in working-age population. Soc Psychiatry </a:t>
            </a:r>
            <a:r>
              <a:rPr lang="en-US" sz="1500" dirty="0" err="1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Psychiatr</a:t>
            </a:r>
            <a:r>
              <a:rPr lang="en-US" sz="1500" dirty="0">
                <a:effectLst/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 Epidemiol. 2019;54(12):1483-95.</a:t>
            </a:r>
            <a:endParaRPr lang="en-US" sz="1500" dirty="0">
              <a:latin typeface="Arial Unicode M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500" b="0" i="0" u="none" strike="noStrike" baseline="0" dirty="0">
                <a:latin typeface="Arial Unicode MS"/>
              </a:rPr>
              <a:t>Remy VFM and Guseva </a:t>
            </a:r>
            <a:r>
              <a:rPr lang="en-US" sz="1500" b="0" i="0" u="none" strike="noStrike" baseline="0" dirty="0" err="1">
                <a:latin typeface="Arial Unicode MS"/>
              </a:rPr>
              <a:t>Canu</a:t>
            </a:r>
            <a:r>
              <a:rPr lang="en-US" sz="1500" b="0" i="0" u="none" strike="noStrike" baseline="0" dirty="0">
                <a:latin typeface="Arial Unicode MS"/>
              </a:rPr>
              <a:t> I (2023) </a:t>
            </a:r>
            <a:r>
              <a:rPr lang="fr-CH" sz="1500" b="0" i="0" u="none" strike="noStrike" baseline="0" dirty="0" err="1">
                <a:latin typeface="Arial Unicode MS"/>
              </a:rPr>
              <a:t>Healthy</a:t>
            </a:r>
            <a:r>
              <a:rPr lang="fr-CH" sz="1500" b="0" i="0" u="none" strike="noStrike" baseline="0" dirty="0">
                <a:latin typeface="Arial Unicode MS"/>
              </a:rPr>
              <a:t> Bus Drivers, </a:t>
            </a:r>
            <a:r>
              <a:rPr lang="fr-CH" sz="1500" b="0" i="0" u="none" strike="noStrike" baseline="0" dirty="0" err="1">
                <a:latin typeface="Arial Unicode MS"/>
              </a:rPr>
              <a:t>Sustainable</a:t>
            </a:r>
            <a:r>
              <a:rPr lang="fr-CH" sz="1500" dirty="0">
                <a:latin typeface="Arial Unicode MS"/>
              </a:rPr>
              <a:t> </a:t>
            </a:r>
            <a:r>
              <a:rPr lang="fr-CH" sz="1500" b="0" i="0" u="none" strike="noStrike" baseline="0" dirty="0">
                <a:latin typeface="Arial Unicode MS"/>
              </a:rPr>
              <a:t>Public Transport: A </a:t>
            </a:r>
            <a:r>
              <a:rPr lang="fr-CH" sz="1500" b="0" i="0" u="none" strike="noStrike" baseline="0" dirty="0" err="1">
                <a:latin typeface="Arial Unicode MS"/>
              </a:rPr>
              <a:t>Three</a:t>
            </a:r>
            <a:r>
              <a:rPr lang="fr-CH" sz="1500" b="0" i="0" u="none" strike="noStrike" baseline="0" dirty="0">
                <a:latin typeface="Arial Unicode MS"/>
              </a:rPr>
              <a:t>-Time </a:t>
            </a:r>
            <a:r>
              <a:rPr lang="fr-CH" sz="1500" b="0" i="0" u="none" strike="noStrike" baseline="0" dirty="0" err="1">
                <a:latin typeface="Arial Unicode MS"/>
              </a:rPr>
              <a:t>Repeated</a:t>
            </a:r>
            <a:r>
              <a:rPr lang="fr-CH" sz="1500" b="0" i="0" u="none" strike="noStrike" baseline="0" dirty="0">
                <a:latin typeface="Arial Unicode MS"/>
              </a:rPr>
              <a:t> Cross-Sectional </a:t>
            </a:r>
            <a:r>
              <a:rPr lang="fr-CH" sz="1500" b="0" i="0" u="none" strike="noStrike" baseline="0" dirty="0" err="1">
                <a:latin typeface="Arial Unicode MS"/>
              </a:rPr>
              <a:t>Study</a:t>
            </a:r>
            <a:r>
              <a:rPr lang="fr-CH" sz="1500" dirty="0">
                <a:latin typeface="Arial Unicode MS"/>
              </a:rPr>
              <a:t> </a:t>
            </a:r>
            <a:r>
              <a:rPr lang="fr-CH" sz="1500" b="0" i="0" u="none" strike="noStrike" baseline="0" dirty="0">
                <a:latin typeface="Arial Unicode MS"/>
              </a:rPr>
              <a:t>in </a:t>
            </a:r>
            <a:r>
              <a:rPr lang="fr-CH" sz="1500" b="0" i="0" u="none" strike="noStrike" baseline="0" dirty="0" err="1">
                <a:latin typeface="Arial Unicode MS"/>
              </a:rPr>
              <a:t>Switzerland</a:t>
            </a:r>
            <a:r>
              <a:rPr lang="fr-CH" sz="1500" b="0" i="0" u="none" strike="noStrike" baseline="0" dirty="0">
                <a:latin typeface="Arial Unicode MS"/>
              </a:rPr>
              <a:t>. </a:t>
            </a:r>
            <a:r>
              <a:rPr lang="en-US" sz="1500" b="0" i="0" u="none" strike="noStrike" baseline="0" dirty="0">
                <a:latin typeface="Arial Unicode MS"/>
              </a:rPr>
              <a:t>Int J Public Health 68:1605925.</a:t>
            </a:r>
            <a:r>
              <a:rPr lang="fr-CH" sz="1500" b="0" i="0" u="none" strike="noStrike" baseline="0" dirty="0" err="1">
                <a:latin typeface="Arial Unicode MS"/>
              </a:rPr>
              <a:t>doi</a:t>
            </a:r>
            <a:r>
              <a:rPr lang="fr-CH" sz="1500" b="0" i="0" u="none" strike="noStrike" baseline="0" dirty="0">
                <a:latin typeface="Arial Unicode MS"/>
              </a:rPr>
              <a:t>: 10.3389/ijph.2023.1605925</a:t>
            </a:r>
            <a:endParaRPr lang="fr-CH" sz="1500" dirty="0">
              <a:effectLst/>
              <a:latin typeface="Arial Unicode M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55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49287" y="250573"/>
            <a:ext cx="7772400" cy="1021556"/>
          </a:xfrm>
        </p:spPr>
        <p:txBody>
          <a:bodyPr/>
          <a:lstStyle/>
          <a:p>
            <a:r>
              <a:rPr lang="fr-CH" dirty="0"/>
              <a:t>Introduction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2</a:t>
            </a:fld>
            <a:endParaRPr lang="fr-CH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2E2BA6D-1A96-576B-46D5-574BAC197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872604"/>
            <a:ext cx="7772400" cy="1125140"/>
          </a:xfrm>
        </p:spPr>
        <p:txBody>
          <a:bodyPr/>
          <a:lstStyle/>
          <a:p>
            <a:r>
              <a:rPr lang="fr-CH" dirty="0"/>
              <a:t>Revue de littérature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B64864-5663-C94F-3A44-217BB1D1E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496" y="273363"/>
            <a:ext cx="4645217" cy="46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8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278136" y="2441737"/>
            <a:ext cx="571023" cy="2628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BUS</a:t>
            </a:r>
          </a:p>
        </p:txBody>
      </p:sp>
      <p:sp>
        <p:nvSpPr>
          <p:cNvPr id="6" name="Ellipse 5"/>
          <p:cNvSpPr/>
          <p:nvPr/>
        </p:nvSpPr>
        <p:spPr>
          <a:xfrm>
            <a:off x="2152548" y="3482744"/>
            <a:ext cx="520696" cy="167921"/>
          </a:xfrm>
          <a:prstGeom prst="ellipse">
            <a:avLst/>
          </a:prstGeom>
          <a:solidFill>
            <a:srgbClr val="882255"/>
          </a:solidFill>
          <a:ln>
            <a:solidFill>
              <a:srgbClr val="751D4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CO</a:t>
            </a:r>
            <a:r>
              <a:rPr kumimoji="0" lang="en-US" sz="7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Ellipse 8"/>
          <p:cNvSpPr/>
          <p:nvPr/>
        </p:nvSpPr>
        <p:spPr>
          <a:xfrm>
            <a:off x="4574750" y="3211623"/>
            <a:ext cx="464851" cy="188215"/>
          </a:xfrm>
          <a:prstGeom prst="ellipse">
            <a:avLst/>
          </a:prstGeom>
          <a:solidFill>
            <a:srgbClr val="882255"/>
          </a:solidFill>
          <a:ln>
            <a:solidFill>
              <a:srgbClr val="751D4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US" sz="7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2447270" y="3211170"/>
            <a:ext cx="1871351" cy="597114"/>
            <a:chOff x="7830512" y="4424245"/>
            <a:chExt cx="3342846" cy="1258555"/>
          </a:xfrm>
          <a:solidFill>
            <a:srgbClr val="882255"/>
          </a:solidFill>
        </p:grpSpPr>
        <p:sp>
          <p:nvSpPr>
            <p:cNvPr id="5" name="Ellipse 4"/>
            <p:cNvSpPr/>
            <p:nvPr/>
          </p:nvSpPr>
          <p:spPr>
            <a:xfrm>
              <a:off x="7830512" y="4424245"/>
              <a:ext cx="2467632" cy="650467"/>
            </a:xfrm>
            <a:prstGeom prst="ellipse">
              <a:avLst/>
            </a:prstGeom>
            <a:grpFill/>
            <a:ln>
              <a:solidFill>
                <a:srgbClr val="751D4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299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Gaz </a:t>
              </a: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d’échappement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9213435" y="5135039"/>
              <a:ext cx="829136" cy="374438"/>
            </a:xfrm>
            <a:prstGeom prst="ellipse">
              <a:avLst/>
            </a:prstGeom>
            <a:grpFill/>
            <a:ln>
              <a:solidFill>
                <a:srgbClr val="751D4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299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SO</a:t>
              </a:r>
              <a:r>
                <a:rPr kumimoji="0" lang="en-US" sz="6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" name="Ellipse 7"/>
            <p:cNvSpPr/>
            <p:nvPr/>
          </p:nvSpPr>
          <p:spPr>
            <a:xfrm>
              <a:off x="8154223" y="5336152"/>
              <a:ext cx="1012465" cy="346648"/>
            </a:xfrm>
            <a:prstGeom prst="ellipse">
              <a:avLst/>
            </a:prstGeom>
            <a:grpFill/>
            <a:ln>
              <a:solidFill>
                <a:srgbClr val="751D4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299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NO</a:t>
              </a:r>
              <a:r>
                <a:rPr kumimoji="0" lang="en-US" sz="7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4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10175805" y="4987580"/>
              <a:ext cx="997553" cy="654229"/>
            </a:xfrm>
            <a:prstGeom prst="ellipse">
              <a:avLst/>
            </a:prstGeom>
            <a:grpFill/>
            <a:ln>
              <a:solidFill>
                <a:srgbClr val="751D4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299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PM</a:t>
              </a:r>
              <a:r>
                <a:rPr kumimoji="0" lang="en-US" sz="6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10,  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PM</a:t>
              </a:r>
              <a:r>
                <a:rPr kumimoji="0" lang="en-US" sz="6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2.5</a:t>
              </a:r>
            </a:p>
          </p:txBody>
        </p:sp>
        <p:cxnSp>
          <p:nvCxnSpPr>
            <p:cNvPr id="12" name="Connecteur droit 11"/>
            <p:cNvCxnSpPr>
              <a:cxnSpLocks/>
              <a:stCxn id="5" idx="3"/>
              <a:endCxn id="6" idx="7"/>
            </p:cNvCxnSpPr>
            <p:nvPr/>
          </p:nvCxnSpPr>
          <p:spPr>
            <a:xfrm flipH="1">
              <a:off x="8097961" y="4979453"/>
              <a:ext cx="93927" cy="69028"/>
            </a:xfrm>
            <a:prstGeom prst="line">
              <a:avLst/>
            </a:prstGeom>
            <a:grpFill/>
            <a:ln w="38100">
              <a:solidFill>
                <a:srgbClr val="751D49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>
              <a:cxnSpLocks/>
              <a:stCxn id="5" idx="4"/>
              <a:endCxn id="8" idx="0"/>
            </p:cNvCxnSpPr>
            <p:nvPr/>
          </p:nvCxnSpPr>
          <p:spPr>
            <a:xfrm flipH="1">
              <a:off x="8660456" y="5074712"/>
              <a:ext cx="403873" cy="261441"/>
            </a:xfrm>
            <a:prstGeom prst="line">
              <a:avLst/>
            </a:prstGeom>
            <a:grpFill/>
            <a:ln w="38100">
              <a:solidFill>
                <a:srgbClr val="751D49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>
              <a:cxnSpLocks/>
              <a:stCxn id="5" idx="4"/>
              <a:endCxn id="7" idx="1"/>
            </p:cNvCxnSpPr>
            <p:nvPr/>
          </p:nvCxnSpPr>
          <p:spPr>
            <a:xfrm>
              <a:off x="9064328" y="5074712"/>
              <a:ext cx="270530" cy="115162"/>
            </a:xfrm>
            <a:prstGeom prst="line">
              <a:avLst/>
            </a:prstGeom>
            <a:grpFill/>
            <a:ln w="38100">
              <a:solidFill>
                <a:srgbClr val="751D49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>
              <a:cxnSpLocks/>
              <a:stCxn id="5" idx="5"/>
              <a:endCxn id="10" idx="1"/>
            </p:cNvCxnSpPr>
            <p:nvPr/>
          </p:nvCxnSpPr>
          <p:spPr>
            <a:xfrm>
              <a:off x="9936767" y="4979453"/>
              <a:ext cx="385126" cy="103936"/>
            </a:xfrm>
            <a:prstGeom prst="line">
              <a:avLst/>
            </a:prstGeom>
            <a:grpFill/>
            <a:ln w="38100">
              <a:solidFill>
                <a:srgbClr val="751D49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2" name="Connecteur droit 21"/>
          <p:cNvCxnSpPr>
            <a:cxnSpLocks/>
            <a:stCxn id="4" idx="3"/>
            <a:endCxn id="5" idx="0"/>
          </p:cNvCxnSpPr>
          <p:nvPr/>
        </p:nvCxnSpPr>
        <p:spPr>
          <a:xfrm flipH="1">
            <a:off x="3137970" y="2666093"/>
            <a:ext cx="1223791" cy="5450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cxnSpLocks/>
            <a:stCxn id="4" idx="4"/>
            <a:endCxn id="9" idx="0"/>
          </p:cNvCxnSpPr>
          <p:nvPr/>
        </p:nvCxnSpPr>
        <p:spPr>
          <a:xfrm>
            <a:off x="4563648" y="2704587"/>
            <a:ext cx="243528" cy="5070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3365578" y="1444965"/>
            <a:ext cx="1381399" cy="550360"/>
          </a:xfrm>
          <a:prstGeom prst="ellipse">
            <a:avLst/>
          </a:prstGeom>
          <a:solidFill>
            <a:srgbClr val="A40089"/>
          </a:solidFill>
          <a:ln>
            <a:solidFill>
              <a:srgbClr val="86007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Temps de travail et repos
</a:t>
            </a:r>
            <a:r>
              <a:rPr kumimoji="0" lang="fr-CH" sz="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Nuit, irrégulier, glissement, courte pause, etc.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640817" y="1110368"/>
            <a:ext cx="1146267" cy="558438"/>
          </a:xfrm>
          <a:prstGeom prst="ellipse">
            <a:avLst/>
          </a:prstGeom>
          <a:solidFill>
            <a:srgbClr val="A40089"/>
          </a:solidFill>
          <a:ln>
            <a:solidFill>
              <a:srgbClr val="86007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Tension au travail
</a:t>
            </a:r>
            <a:r>
              <a:rPr kumimoji="0" lang="fr-CH" sz="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Quart de travail serré, circulation, violence, etc</a:t>
            </a:r>
            <a:r>
              <a:rPr kumimoji="0" lang="fr-CH" sz="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5071339" y="624658"/>
            <a:ext cx="1281360" cy="328672"/>
          </a:xfrm>
          <a:prstGeom prst="ellipse">
            <a:avLst/>
          </a:prstGeom>
          <a:solidFill>
            <a:srgbClr val="A40089"/>
          </a:solidFill>
          <a:ln>
            <a:solidFill>
              <a:srgbClr val="86007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Risques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psychosociaux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Connecteur droit 2"/>
          <p:cNvCxnSpPr>
            <a:cxnSpLocks/>
            <a:stCxn id="4" idx="0"/>
            <a:endCxn id="17" idx="3"/>
          </p:cNvCxnSpPr>
          <p:nvPr/>
        </p:nvCxnSpPr>
        <p:spPr>
          <a:xfrm flipV="1">
            <a:off x="4563648" y="1587025"/>
            <a:ext cx="245036" cy="854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6920246" y="2370304"/>
            <a:ext cx="1278528" cy="297075"/>
          </a:xfrm>
          <a:prstGeom prst="ellipse">
            <a:avLst/>
          </a:prstGeom>
          <a:solidFill>
            <a:srgbClr val="E46C0A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Position assise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prolongée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641826" y="2036558"/>
            <a:ext cx="778874" cy="293915"/>
          </a:xfrm>
          <a:prstGeom prst="ellipse">
            <a:avLst/>
          </a:prstGeom>
          <a:solidFill>
            <a:srgbClr val="E46C0A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Travail </a:t>
            </a: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statique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7189519" y="1817716"/>
            <a:ext cx="1183953" cy="180331"/>
          </a:xfrm>
          <a:prstGeom prst="ellipse">
            <a:avLst/>
          </a:prstGeom>
          <a:solidFill>
            <a:srgbClr val="E46C0A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Sédentarité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2446431" y="1002447"/>
            <a:ext cx="1074240" cy="352166"/>
          </a:xfrm>
          <a:prstGeom prst="ellipse">
            <a:avLst/>
          </a:prstGeom>
          <a:solidFill>
            <a:srgbClr val="E46C0A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Repetitive movements</a:t>
            </a:r>
          </a:p>
        </p:txBody>
      </p:sp>
      <p:cxnSp>
        <p:nvCxnSpPr>
          <p:cNvPr id="48" name="Connecteur droit 47"/>
          <p:cNvCxnSpPr>
            <a:cxnSpLocks/>
            <a:stCxn id="4" idx="6"/>
            <a:endCxn id="31" idx="3"/>
          </p:cNvCxnSpPr>
          <p:nvPr/>
        </p:nvCxnSpPr>
        <p:spPr>
          <a:xfrm>
            <a:off x="4849159" y="2573162"/>
            <a:ext cx="2258323" cy="50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stCxn id="4" idx="2"/>
            <a:endCxn id="36" idx="3"/>
          </p:cNvCxnSpPr>
          <p:nvPr/>
        </p:nvCxnSpPr>
        <p:spPr>
          <a:xfrm flipH="1" flipV="1">
            <a:off x="2603749" y="1303039"/>
            <a:ext cx="1674387" cy="12701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Ellipse 58"/>
          <p:cNvSpPr/>
          <p:nvPr/>
        </p:nvSpPr>
        <p:spPr>
          <a:xfrm>
            <a:off x="1739970" y="1430737"/>
            <a:ext cx="971848" cy="209900"/>
          </a:xfrm>
          <a:prstGeom prst="ellipse">
            <a:avLst/>
          </a:prstGeom>
          <a:solidFill>
            <a:srgbClr val="117733"/>
          </a:solidFill>
          <a:ln>
            <a:solidFill>
              <a:srgbClr val="0F672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Vibrations</a:t>
            </a:r>
          </a:p>
        </p:txBody>
      </p:sp>
      <p:sp>
        <p:nvSpPr>
          <p:cNvPr id="60" name="Ellipse 59"/>
          <p:cNvSpPr/>
          <p:nvPr/>
        </p:nvSpPr>
        <p:spPr>
          <a:xfrm>
            <a:off x="1330058" y="3155283"/>
            <a:ext cx="611937" cy="165108"/>
          </a:xfrm>
          <a:prstGeom prst="ellipse">
            <a:avLst/>
          </a:prstGeom>
          <a:solidFill>
            <a:srgbClr val="44AA99"/>
          </a:solidFill>
          <a:ln>
            <a:solidFill>
              <a:srgbClr val="388C7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Bruit</a:t>
            </a: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5032133" y="2906945"/>
            <a:ext cx="1231440" cy="212377"/>
          </a:xfrm>
          <a:prstGeom prst="ellipse">
            <a:avLst/>
          </a:prstGeom>
          <a:solidFill>
            <a:srgbClr val="0072B2"/>
          </a:solidFill>
          <a:ln>
            <a:solidFill>
              <a:srgbClr val="00639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Température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0" name="Connecteur droit 79"/>
          <p:cNvCxnSpPr>
            <a:stCxn id="59" idx="5"/>
            <a:endCxn id="4" idx="2"/>
          </p:cNvCxnSpPr>
          <p:nvPr/>
        </p:nvCxnSpPr>
        <p:spPr>
          <a:xfrm>
            <a:off x="2569494" y="1609898"/>
            <a:ext cx="1708642" cy="9632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necteur droit 81"/>
          <p:cNvCxnSpPr>
            <a:stCxn id="60" idx="6"/>
            <a:endCxn id="4" idx="2"/>
          </p:cNvCxnSpPr>
          <p:nvPr/>
        </p:nvCxnSpPr>
        <p:spPr>
          <a:xfrm flipV="1">
            <a:off x="1941995" y="2573162"/>
            <a:ext cx="2336141" cy="6646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>
            <a:stCxn id="68" idx="1"/>
            <a:endCxn id="4" idx="5"/>
          </p:cNvCxnSpPr>
          <p:nvPr/>
        </p:nvCxnSpPr>
        <p:spPr>
          <a:xfrm flipH="1" flipV="1">
            <a:off x="4765535" y="2666093"/>
            <a:ext cx="446938" cy="2719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/>
          <p:cNvSpPr/>
          <p:nvPr/>
        </p:nvSpPr>
        <p:spPr>
          <a:xfrm>
            <a:off x="6876689" y="3267671"/>
            <a:ext cx="611475" cy="339755"/>
          </a:xfrm>
          <a:prstGeom prst="ellipse">
            <a:avLst/>
          </a:prstGeom>
          <a:solidFill>
            <a:srgbClr val="558ED5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RF-EMF*</a:t>
            </a:r>
          </a:p>
        </p:txBody>
      </p:sp>
      <p:cxnSp>
        <p:nvCxnSpPr>
          <p:cNvPr id="100" name="Connecteur droit 99"/>
          <p:cNvCxnSpPr>
            <a:cxnSpLocks/>
            <a:stCxn id="4" idx="6"/>
            <a:endCxn id="98" idx="0"/>
          </p:cNvCxnSpPr>
          <p:nvPr/>
        </p:nvCxnSpPr>
        <p:spPr>
          <a:xfrm>
            <a:off x="4849160" y="2573162"/>
            <a:ext cx="2333267" cy="694509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à coins arrondis 112"/>
          <p:cNvSpPr/>
          <p:nvPr/>
        </p:nvSpPr>
        <p:spPr>
          <a:xfrm>
            <a:off x="4617860" y="3852822"/>
            <a:ext cx="1496204" cy="751183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Maladies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cardiovasculaires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
</a:t>
            </a:r>
            <a:r>
              <a:rPr kumimoji="0" lang="fr-CH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Cardiopathie ischémique, maladie </a:t>
            </a:r>
            <a:r>
              <a:rPr kumimoji="0" lang="fr-CH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cérébrovasculaire</a:t>
            </a:r>
            <a:r>
              <a:rPr kumimoji="0" lang="fr-CH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, tachycardie, insuffisance cardiaque, hypertension, maladie artérielle, etc.</a:t>
            </a: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4" name="Rectangle à coins arrondis 113"/>
          <p:cNvSpPr/>
          <p:nvPr/>
        </p:nvSpPr>
        <p:spPr>
          <a:xfrm>
            <a:off x="1839303" y="3994820"/>
            <a:ext cx="1259654" cy="598062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Bien-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être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
</a:t>
            </a:r>
            <a:r>
              <a:rPr kumimoji="0" lang="fr-CH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Somnolence, difficulté à se concentrer, irritation des yeux, sensation désagréable, maux de tête, vertiges, etc.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5" name="Rectangle à coins arrondis 114"/>
          <p:cNvSpPr/>
          <p:nvPr/>
        </p:nvSpPr>
        <p:spPr>
          <a:xfrm>
            <a:off x="581368" y="467620"/>
            <a:ext cx="1436232" cy="505760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Troubles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musculo-squelettiques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
</a:t>
            </a:r>
            <a:r>
              <a:rPr kumimoji="0" lang="fr-CH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Douleurs au dos, au cou et aux épaules, articulations, genoux,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etc.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Rectangle à coins arrondis 115"/>
          <p:cNvSpPr/>
          <p:nvPr/>
        </p:nvSpPr>
        <p:spPr>
          <a:xfrm>
            <a:off x="6572872" y="33683"/>
            <a:ext cx="1050102" cy="499655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Trouble du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sommeil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</a:br>
            <a:r>
              <a:rPr kumimoji="0" lang="fr-CH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Insomnie, perturbation du rythme circadien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Rectangle à coins arrondis 117"/>
          <p:cNvSpPr/>
          <p:nvPr/>
        </p:nvSpPr>
        <p:spPr>
          <a:xfrm>
            <a:off x="346799" y="3544305"/>
            <a:ext cx="587075" cy="211695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Fatigue</a:t>
            </a: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Rectangle à coins arrondis 119"/>
          <p:cNvSpPr/>
          <p:nvPr/>
        </p:nvSpPr>
        <p:spPr>
          <a:xfrm>
            <a:off x="3310503" y="4168543"/>
            <a:ext cx="1075540" cy="481684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Cancer du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poumon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vessie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, sein,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etc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3" name="Rectangle à coins arrondis 122"/>
          <p:cNvSpPr/>
          <p:nvPr/>
        </p:nvSpPr>
        <p:spPr>
          <a:xfrm>
            <a:off x="762112" y="2726899"/>
            <a:ext cx="630484" cy="263831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Perte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auditive</a:t>
            </a:r>
          </a:p>
        </p:txBody>
      </p:sp>
      <p:sp>
        <p:nvSpPr>
          <p:cNvPr id="124" name="Rectangle à coins arrondis 123"/>
          <p:cNvSpPr/>
          <p:nvPr/>
        </p:nvSpPr>
        <p:spPr>
          <a:xfrm>
            <a:off x="1900758" y="1837602"/>
            <a:ext cx="873228" cy="299047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Déficience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visuelle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5" name="Rectangle à coins arrondis 124"/>
          <p:cNvSpPr/>
          <p:nvPr/>
        </p:nvSpPr>
        <p:spPr>
          <a:xfrm>
            <a:off x="247239" y="1262848"/>
            <a:ext cx="923712" cy="307710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Problème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de coordination</a:t>
            </a:r>
          </a:p>
        </p:txBody>
      </p:sp>
      <p:sp>
        <p:nvSpPr>
          <p:cNvPr id="127" name="Rectangle à coins arrondis 126"/>
          <p:cNvSpPr/>
          <p:nvPr/>
        </p:nvSpPr>
        <p:spPr>
          <a:xfrm>
            <a:off x="3954323" y="95204"/>
            <a:ext cx="925831" cy="292894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Abus d’alcool et de drogues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8" name="Rectangle à coins arrondis 127"/>
          <p:cNvSpPr/>
          <p:nvPr/>
        </p:nvSpPr>
        <p:spPr>
          <a:xfrm>
            <a:off x="8076887" y="300864"/>
            <a:ext cx="705395" cy="293915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Apnée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sommeil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9" name="Rectangle à coins arrondis 128"/>
          <p:cNvSpPr/>
          <p:nvPr/>
        </p:nvSpPr>
        <p:spPr>
          <a:xfrm>
            <a:off x="7899616" y="4290532"/>
            <a:ext cx="709125" cy="352114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Troubles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cognitifs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1" name="Rectangle à coins arrondis 130"/>
          <p:cNvSpPr/>
          <p:nvPr/>
        </p:nvSpPr>
        <p:spPr>
          <a:xfrm>
            <a:off x="4001780" y="3048043"/>
            <a:ext cx="540584" cy="169364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BPCO</a:t>
            </a:r>
          </a:p>
        </p:txBody>
      </p:sp>
      <p:sp>
        <p:nvSpPr>
          <p:cNvPr id="132" name="Rectangle à coins arrondis 131"/>
          <p:cNvSpPr/>
          <p:nvPr/>
        </p:nvSpPr>
        <p:spPr>
          <a:xfrm>
            <a:off x="7810804" y="3329204"/>
            <a:ext cx="1234441" cy="411480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Grossesse défavorable/issues de la naissance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3" name="Rectangle à coins arrondis 132"/>
          <p:cNvSpPr/>
          <p:nvPr/>
        </p:nvSpPr>
        <p:spPr>
          <a:xfrm>
            <a:off x="6400426" y="3947298"/>
            <a:ext cx="882632" cy="424224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Cancer du cerveau et du cou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4" name="Rectangle à coins arrondis 133"/>
          <p:cNvSpPr/>
          <p:nvPr/>
        </p:nvSpPr>
        <p:spPr>
          <a:xfrm>
            <a:off x="7764408" y="2736024"/>
            <a:ext cx="1293224" cy="426176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Fertilité masculine et troubles de la reproduction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6" name="Rectangle à coins arrondis 135"/>
          <p:cNvSpPr/>
          <p:nvPr/>
        </p:nvSpPr>
        <p:spPr>
          <a:xfrm>
            <a:off x="7935009" y="953330"/>
            <a:ext cx="1190354" cy="293915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Problèmes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gastro-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intestinaux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7" name="Rectangle à coins arrondis 136"/>
          <p:cNvSpPr/>
          <p:nvPr/>
        </p:nvSpPr>
        <p:spPr>
          <a:xfrm>
            <a:off x="6569243" y="1225261"/>
            <a:ext cx="657783" cy="169410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Diabète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8" name="Rectangle à coins arrondis 137"/>
          <p:cNvSpPr/>
          <p:nvPr/>
        </p:nvSpPr>
        <p:spPr>
          <a:xfrm>
            <a:off x="2211342" y="317700"/>
            <a:ext cx="955831" cy="480526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Troubles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mentaux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Anxiété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dépression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, SSPT, etc..</a:t>
            </a:r>
          </a:p>
        </p:txBody>
      </p:sp>
      <p:cxnSp>
        <p:nvCxnSpPr>
          <p:cNvPr id="298" name="Connecteur droit avec flèche 297"/>
          <p:cNvCxnSpPr>
            <a:cxnSpLocks/>
            <a:stCxn id="98" idx="4"/>
            <a:endCxn id="133" idx="0"/>
          </p:cNvCxnSpPr>
          <p:nvPr/>
        </p:nvCxnSpPr>
        <p:spPr>
          <a:xfrm flipH="1">
            <a:off x="6841742" y="3607426"/>
            <a:ext cx="340685" cy="339871"/>
          </a:xfrm>
          <a:prstGeom prst="straightConnector1">
            <a:avLst/>
          </a:prstGeom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1" name="Connecteur droit avec flèche 300"/>
          <p:cNvCxnSpPr>
            <a:cxnSpLocks/>
            <a:stCxn id="98" idx="7"/>
            <a:endCxn id="134" idx="1"/>
          </p:cNvCxnSpPr>
          <p:nvPr/>
        </p:nvCxnSpPr>
        <p:spPr>
          <a:xfrm flipV="1">
            <a:off x="7398616" y="2949112"/>
            <a:ext cx="365793" cy="368315"/>
          </a:xfrm>
          <a:prstGeom prst="straightConnector1">
            <a:avLst/>
          </a:prstGeom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4" name="Connecteur droit avec flèche 303"/>
          <p:cNvCxnSpPr>
            <a:cxnSpLocks/>
            <a:stCxn id="98" idx="6"/>
            <a:endCxn id="132" idx="1"/>
          </p:cNvCxnSpPr>
          <p:nvPr/>
        </p:nvCxnSpPr>
        <p:spPr>
          <a:xfrm>
            <a:off x="7488164" y="3437548"/>
            <a:ext cx="322640" cy="97396"/>
          </a:xfrm>
          <a:prstGeom prst="straightConnector1">
            <a:avLst/>
          </a:prstGeom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7" name="Connecteur droit avec flèche 346"/>
          <p:cNvCxnSpPr>
            <a:cxnSpLocks/>
            <a:stCxn id="68" idx="6"/>
            <a:endCxn id="134" idx="1"/>
          </p:cNvCxnSpPr>
          <p:nvPr/>
        </p:nvCxnSpPr>
        <p:spPr>
          <a:xfrm flipV="1">
            <a:off x="6263572" y="2949112"/>
            <a:ext cx="1500836" cy="64022"/>
          </a:xfrm>
          <a:prstGeom prst="straightConnector1">
            <a:avLst/>
          </a:prstGeom>
          <a:ln w="19050" cap="flat" cmpd="sng" algn="ctr">
            <a:solidFill>
              <a:srgbClr val="0072B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4" name="Connecteur droit avec flèche 353"/>
          <p:cNvCxnSpPr>
            <a:cxnSpLocks/>
            <a:stCxn id="68" idx="4"/>
            <a:endCxn id="113" idx="3"/>
          </p:cNvCxnSpPr>
          <p:nvPr/>
        </p:nvCxnSpPr>
        <p:spPr>
          <a:xfrm>
            <a:off x="5647853" y="3119322"/>
            <a:ext cx="466211" cy="1109092"/>
          </a:xfrm>
          <a:prstGeom prst="straightConnector1">
            <a:avLst/>
          </a:prstGeom>
          <a:ln w="19050" cap="flat" cmpd="sng" algn="ctr">
            <a:solidFill>
              <a:srgbClr val="0072B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9" name="Connecteur droit avec flèche 358"/>
          <p:cNvCxnSpPr>
            <a:cxnSpLocks/>
            <a:stCxn id="9" idx="2"/>
            <a:endCxn id="131" idx="2"/>
          </p:cNvCxnSpPr>
          <p:nvPr/>
        </p:nvCxnSpPr>
        <p:spPr>
          <a:xfrm flipH="1" flipV="1">
            <a:off x="4272072" y="3217407"/>
            <a:ext cx="302678" cy="88324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1" name="Connecteur droit avec flèche 360"/>
          <p:cNvCxnSpPr>
            <a:cxnSpLocks/>
            <a:stCxn id="7" idx="4"/>
            <a:endCxn id="113" idx="1"/>
          </p:cNvCxnSpPr>
          <p:nvPr/>
        </p:nvCxnSpPr>
        <p:spPr>
          <a:xfrm>
            <a:off x="3453520" y="3726052"/>
            <a:ext cx="1164340" cy="502362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3" name="Connecteur droit avec flèche 362"/>
          <p:cNvCxnSpPr>
            <a:cxnSpLocks/>
            <a:stCxn id="9" idx="5"/>
            <a:endCxn id="177" idx="0"/>
          </p:cNvCxnSpPr>
          <p:nvPr/>
        </p:nvCxnSpPr>
        <p:spPr>
          <a:xfrm>
            <a:off x="4971525" y="3372275"/>
            <a:ext cx="154628" cy="94695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5" name="Connecteur droit avec flèche 364"/>
          <p:cNvCxnSpPr>
            <a:cxnSpLocks/>
            <a:stCxn id="9" idx="4"/>
            <a:endCxn id="120" idx="0"/>
          </p:cNvCxnSpPr>
          <p:nvPr/>
        </p:nvCxnSpPr>
        <p:spPr>
          <a:xfrm flipH="1">
            <a:off x="3848273" y="3399838"/>
            <a:ext cx="958903" cy="768705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7" name="Connecteur droit avec flèche 366"/>
          <p:cNvCxnSpPr>
            <a:cxnSpLocks/>
            <a:stCxn id="8" idx="6"/>
            <a:endCxn id="113" idx="1"/>
          </p:cNvCxnSpPr>
          <p:nvPr/>
        </p:nvCxnSpPr>
        <p:spPr>
          <a:xfrm>
            <a:off x="3195272" y="3726052"/>
            <a:ext cx="1422588" cy="502362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9" name="Connecteur droit avec flèche 368"/>
          <p:cNvCxnSpPr>
            <a:cxnSpLocks/>
            <a:stCxn id="10" idx="4"/>
            <a:endCxn id="113" idx="1"/>
          </p:cNvCxnSpPr>
          <p:nvPr/>
        </p:nvCxnSpPr>
        <p:spPr>
          <a:xfrm>
            <a:off x="4039402" y="3788836"/>
            <a:ext cx="578458" cy="439577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2" name="Connecteur droit avec flèche 371"/>
          <p:cNvCxnSpPr>
            <a:cxnSpLocks/>
            <a:stCxn id="8" idx="4"/>
            <a:endCxn id="120" idx="0"/>
          </p:cNvCxnSpPr>
          <p:nvPr/>
        </p:nvCxnSpPr>
        <p:spPr>
          <a:xfrm>
            <a:off x="2911879" y="3808284"/>
            <a:ext cx="936394" cy="360259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5" name="Connecteur droit avec flèche 374"/>
          <p:cNvCxnSpPr>
            <a:cxnSpLocks/>
            <a:stCxn id="7" idx="4"/>
            <a:endCxn id="120" idx="0"/>
          </p:cNvCxnSpPr>
          <p:nvPr/>
        </p:nvCxnSpPr>
        <p:spPr>
          <a:xfrm>
            <a:off x="3453520" y="3726052"/>
            <a:ext cx="394753" cy="442491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7" name="Connecteur droit avec flèche 376"/>
          <p:cNvCxnSpPr>
            <a:cxnSpLocks/>
            <a:stCxn id="6" idx="2"/>
            <a:endCxn id="118" idx="3"/>
          </p:cNvCxnSpPr>
          <p:nvPr/>
        </p:nvCxnSpPr>
        <p:spPr>
          <a:xfrm flipH="1">
            <a:off x="933874" y="3566705"/>
            <a:ext cx="1218674" cy="83448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5" name="Connecteur droit avec flèche 384"/>
          <p:cNvCxnSpPr>
            <a:cxnSpLocks/>
            <a:stCxn id="60" idx="3"/>
            <a:endCxn id="118" idx="3"/>
          </p:cNvCxnSpPr>
          <p:nvPr/>
        </p:nvCxnSpPr>
        <p:spPr>
          <a:xfrm flipH="1">
            <a:off x="933874" y="3296211"/>
            <a:ext cx="485800" cy="353942"/>
          </a:xfrm>
          <a:prstGeom prst="straightConnector1">
            <a:avLst/>
          </a:prstGeom>
          <a:ln w="19050" cap="flat" cmpd="sng" algn="ctr">
            <a:solidFill>
              <a:srgbClr val="44AA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9" name="Connecteur droit avec flèche 388"/>
          <p:cNvCxnSpPr>
            <a:cxnSpLocks/>
            <a:stCxn id="60" idx="2"/>
            <a:endCxn id="123" idx="2"/>
          </p:cNvCxnSpPr>
          <p:nvPr/>
        </p:nvCxnSpPr>
        <p:spPr>
          <a:xfrm flipH="1" flipV="1">
            <a:off x="1077354" y="2990730"/>
            <a:ext cx="252704" cy="247107"/>
          </a:xfrm>
          <a:prstGeom prst="straightConnector1">
            <a:avLst/>
          </a:prstGeom>
          <a:ln w="19050" cap="flat" cmpd="sng" algn="ctr">
            <a:solidFill>
              <a:srgbClr val="44AA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6" name="Connecteur droit avec flèche 395"/>
          <p:cNvCxnSpPr>
            <a:stCxn id="59" idx="4"/>
            <a:endCxn id="124" idx="0"/>
          </p:cNvCxnSpPr>
          <p:nvPr/>
        </p:nvCxnSpPr>
        <p:spPr>
          <a:xfrm>
            <a:off x="2225894" y="1640636"/>
            <a:ext cx="111478" cy="196966"/>
          </a:xfrm>
          <a:prstGeom prst="straightConnector1">
            <a:avLst/>
          </a:prstGeom>
          <a:ln w="19050" cap="flat" cmpd="sng" algn="ctr">
            <a:solidFill>
              <a:srgbClr val="11773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9" name="Connecteur droit avec flèche 398"/>
          <p:cNvCxnSpPr>
            <a:stCxn id="59" idx="0"/>
            <a:endCxn id="125" idx="3"/>
          </p:cNvCxnSpPr>
          <p:nvPr/>
        </p:nvCxnSpPr>
        <p:spPr>
          <a:xfrm flipH="1" flipV="1">
            <a:off x="1170951" y="1416703"/>
            <a:ext cx="1054943" cy="14034"/>
          </a:xfrm>
          <a:prstGeom prst="straightConnector1">
            <a:avLst/>
          </a:prstGeom>
          <a:ln w="19050" cap="flat" cmpd="sng" algn="ctr">
            <a:solidFill>
              <a:srgbClr val="11773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2" name="Connecteur droit avec flèche 401"/>
          <p:cNvCxnSpPr>
            <a:cxnSpLocks/>
            <a:stCxn id="59" idx="0"/>
            <a:endCxn id="115" idx="2"/>
          </p:cNvCxnSpPr>
          <p:nvPr/>
        </p:nvCxnSpPr>
        <p:spPr>
          <a:xfrm flipH="1" flipV="1">
            <a:off x="1299483" y="973381"/>
            <a:ext cx="926411" cy="457356"/>
          </a:xfrm>
          <a:prstGeom prst="straightConnector1">
            <a:avLst/>
          </a:prstGeom>
          <a:ln w="19050" cap="flat" cmpd="sng" algn="ctr">
            <a:solidFill>
              <a:srgbClr val="11773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0" name="Connecteur droit avec flèche 409"/>
          <p:cNvCxnSpPr>
            <a:cxnSpLocks/>
            <a:stCxn id="36" idx="2"/>
            <a:endCxn id="115" idx="3"/>
          </p:cNvCxnSpPr>
          <p:nvPr/>
        </p:nvCxnSpPr>
        <p:spPr>
          <a:xfrm flipH="1" flipV="1">
            <a:off x="2017600" y="720500"/>
            <a:ext cx="428831" cy="458030"/>
          </a:xfrm>
          <a:prstGeom prst="straightConnector1">
            <a:avLst/>
          </a:prstGeom>
          <a:ln w="19050" cap="flat" cmpd="sng" algn="ctr">
            <a:solidFill>
              <a:srgbClr val="E46C0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2" name="Connecteur en arc 531"/>
          <p:cNvCxnSpPr>
            <a:cxnSpLocks/>
            <a:stCxn id="59" idx="2"/>
            <a:endCxn id="129" idx="2"/>
          </p:cNvCxnSpPr>
          <p:nvPr/>
        </p:nvCxnSpPr>
        <p:spPr>
          <a:xfrm rot="10800000" flipH="1" flipV="1">
            <a:off x="1739969" y="1535686"/>
            <a:ext cx="6514209" cy="3106959"/>
          </a:xfrm>
          <a:prstGeom prst="curvedConnector4">
            <a:avLst>
              <a:gd name="adj1" fmla="val -25968"/>
              <a:gd name="adj2" fmla="val 113962"/>
            </a:avLst>
          </a:prstGeom>
          <a:ln w="19050" cap="flat" cmpd="sng" algn="ctr">
            <a:solidFill>
              <a:srgbClr val="11773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0" name="Connecteur en arc 579"/>
          <p:cNvCxnSpPr>
            <a:cxnSpLocks/>
          </p:cNvCxnSpPr>
          <p:nvPr/>
        </p:nvCxnSpPr>
        <p:spPr>
          <a:xfrm rot="10800000" flipV="1">
            <a:off x="1878510" y="3006112"/>
            <a:ext cx="3192829" cy="1280718"/>
          </a:xfrm>
          <a:prstGeom prst="curvedConnector3">
            <a:avLst>
              <a:gd name="adj1" fmla="val 110826"/>
            </a:avLst>
          </a:prstGeom>
          <a:ln w="19050" cap="flat" cmpd="sng" algn="ctr">
            <a:solidFill>
              <a:srgbClr val="0072B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1" name="Connecteur en arc 550"/>
          <p:cNvCxnSpPr>
            <a:cxnSpLocks/>
          </p:cNvCxnSpPr>
          <p:nvPr/>
        </p:nvCxnSpPr>
        <p:spPr>
          <a:xfrm flipH="1">
            <a:off x="2417105" y="3437549"/>
            <a:ext cx="5051708" cy="1155334"/>
          </a:xfrm>
          <a:prstGeom prst="curvedConnector4">
            <a:avLst>
              <a:gd name="adj1" fmla="val -1847"/>
              <a:gd name="adj2" fmla="val 119980"/>
            </a:avLst>
          </a:prstGeom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9" name="Connecteur droit avec flèche 628"/>
          <p:cNvCxnSpPr>
            <a:cxnSpLocks/>
            <a:stCxn id="98" idx="6"/>
            <a:endCxn id="129" idx="1"/>
          </p:cNvCxnSpPr>
          <p:nvPr/>
        </p:nvCxnSpPr>
        <p:spPr>
          <a:xfrm>
            <a:off x="7488164" y="3437549"/>
            <a:ext cx="411452" cy="1029040"/>
          </a:xfrm>
          <a:prstGeom prst="straightConnector1">
            <a:avLst/>
          </a:prstGeom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47" name="Ellipse 646"/>
          <p:cNvSpPr/>
          <p:nvPr/>
        </p:nvSpPr>
        <p:spPr>
          <a:xfrm>
            <a:off x="617675" y="2180887"/>
            <a:ext cx="579716" cy="189360"/>
          </a:xfrm>
          <a:prstGeom prst="ellipse">
            <a:avLst/>
          </a:prstGeom>
          <a:solidFill>
            <a:srgbClr val="332288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LED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49" name="Connecteur droit avec flèche 648"/>
          <p:cNvCxnSpPr>
            <a:cxnSpLocks/>
            <a:stCxn id="647" idx="6"/>
            <a:endCxn id="124" idx="1"/>
          </p:cNvCxnSpPr>
          <p:nvPr/>
        </p:nvCxnSpPr>
        <p:spPr>
          <a:xfrm flipV="1">
            <a:off x="1197391" y="1987126"/>
            <a:ext cx="703367" cy="288441"/>
          </a:xfrm>
          <a:prstGeom prst="straightConnector1">
            <a:avLst/>
          </a:prstGeom>
          <a:ln w="19050" cap="flat" cmpd="sng" algn="ctr">
            <a:solidFill>
              <a:srgbClr val="332288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63" name="ZoneTexte 662"/>
          <p:cNvSpPr txBox="1"/>
          <p:nvPr/>
        </p:nvSpPr>
        <p:spPr>
          <a:xfrm>
            <a:off x="7189519" y="4974867"/>
            <a:ext cx="2129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* Champ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électromagnétique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radiofréquence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RF-EMF
</a:t>
            </a:r>
          </a:p>
        </p:txBody>
      </p:sp>
      <p:sp>
        <p:nvSpPr>
          <p:cNvPr id="177" name="Rectangle à coins arrondis 176"/>
          <p:cNvSpPr/>
          <p:nvPr/>
        </p:nvSpPr>
        <p:spPr>
          <a:xfrm>
            <a:off x="4659197" y="3466970"/>
            <a:ext cx="933911" cy="321661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Inflammation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pulmonaire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2" name="ZoneTexte 261"/>
          <p:cNvSpPr txBox="1"/>
          <p:nvPr/>
        </p:nvSpPr>
        <p:spPr>
          <a:xfrm>
            <a:off x="57046" y="4859268"/>
            <a:ext cx="17009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Preuves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limitées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
     </a:t>
            </a:r>
            <a:r>
              <a:rPr kumimoji="0" lang="en-US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Preuves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suffisantes
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4" name="Connecteur droit avec flèche 263"/>
          <p:cNvCxnSpPr>
            <a:cxnSpLocks/>
            <a:stCxn id="10" idx="0"/>
            <a:endCxn id="131" idx="2"/>
          </p:cNvCxnSpPr>
          <p:nvPr/>
        </p:nvCxnSpPr>
        <p:spPr>
          <a:xfrm flipV="1">
            <a:off x="4039402" y="3217407"/>
            <a:ext cx="232670" cy="261034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85251" y="5066470"/>
            <a:ext cx="14695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Connecteur droit 182"/>
          <p:cNvCxnSpPr/>
          <p:nvPr/>
        </p:nvCxnSpPr>
        <p:spPr>
          <a:xfrm>
            <a:off x="89643" y="4964799"/>
            <a:ext cx="146957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>
            <a:cxnSpLocks/>
            <a:stCxn id="60" idx="4"/>
            <a:endCxn id="114" idx="0"/>
          </p:cNvCxnSpPr>
          <p:nvPr/>
        </p:nvCxnSpPr>
        <p:spPr>
          <a:xfrm>
            <a:off x="1636027" y="3320391"/>
            <a:ext cx="833103" cy="674429"/>
          </a:xfrm>
          <a:prstGeom prst="straightConnector1">
            <a:avLst/>
          </a:prstGeom>
          <a:ln w="19050" cap="flat" cmpd="sng" algn="ctr">
            <a:solidFill>
              <a:srgbClr val="44AA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1" name="Rectangle à coins arrondis 120"/>
          <p:cNvSpPr/>
          <p:nvPr/>
        </p:nvSpPr>
        <p:spPr>
          <a:xfrm>
            <a:off x="1017895" y="2504674"/>
            <a:ext cx="772134" cy="112566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Acouphène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6" name="Connecteur droit avec flèche 125"/>
          <p:cNvCxnSpPr>
            <a:cxnSpLocks/>
            <a:stCxn id="60" idx="0"/>
            <a:endCxn id="121" idx="2"/>
          </p:cNvCxnSpPr>
          <p:nvPr/>
        </p:nvCxnSpPr>
        <p:spPr>
          <a:xfrm flipH="1" flipV="1">
            <a:off x="1403962" y="2617240"/>
            <a:ext cx="232065" cy="538043"/>
          </a:xfrm>
          <a:prstGeom prst="straightConnector1">
            <a:avLst/>
          </a:prstGeom>
          <a:ln w="19050" cap="flat" cmpd="sng" algn="ctr">
            <a:solidFill>
              <a:srgbClr val="44AA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5" name="Connecteur en arc 134"/>
          <p:cNvCxnSpPr>
            <a:cxnSpLocks/>
            <a:stCxn id="60" idx="6"/>
            <a:endCxn id="116" idx="1"/>
          </p:cNvCxnSpPr>
          <p:nvPr/>
        </p:nvCxnSpPr>
        <p:spPr>
          <a:xfrm flipV="1">
            <a:off x="1941995" y="283511"/>
            <a:ext cx="4630877" cy="2954326"/>
          </a:xfrm>
          <a:prstGeom prst="curvedConnector3">
            <a:avLst>
              <a:gd name="adj1" fmla="val 29965"/>
            </a:avLst>
          </a:prstGeom>
          <a:ln w="19050">
            <a:solidFill>
              <a:srgbClr val="44AA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à coins arrondis 177"/>
          <p:cNvSpPr/>
          <p:nvPr/>
        </p:nvSpPr>
        <p:spPr>
          <a:xfrm>
            <a:off x="1739970" y="2753659"/>
            <a:ext cx="822101" cy="273308"/>
          </a:xfrm>
          <a:prstGeom prst="roundRect">
            <a:avLst>
              <a:gd name="adj" fmla="val 3591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Trouble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vestibulaire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79" name="Connecteur droit avec flèche 178"/>
          <p:cNvCxnSpPr>
            <a:stCxn id="60" idx="6"/>
            <a:endCxn id="178" idx="2"/>
          </p:cNvCxnSpPr>
          <p:nvPr/>
        </p:nvCxnSpPr>
        <p:spPr>
          <a:xfrm flipV="1">
            <a:off x="1941995" y="3026967"/>
            <a:ext cx="209026" cy="210870"/>
          </a:xfrm>
          <a:prstGeom prst="straightConnector1">
            <a:avLst/>
          </a:prstGeom>
          <a:ln w="19050" cap="flat" cmpd="sng" algn="ctr">
            <a:solidFill>
              <a:srgbClr val="44AA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7" name="Connecteur en arc 116"/>
          <p:cNvCxnSpPr>
            <a:stCxn id="60" idx="2"/>
            <a:endCxn id="138" idx="0"/>
          </p:cNvCxnSpPr>
          <p:nvPr/>
        </p:nvCxnSpPr>
        <p:spPr>
          <a:xfrm rot="10800000" flipH="1">
            <a:off x="1330058" y="317700"/>
            <a:ext cx="1359200" cy="2920137"/>
          </a:xfrm>
          <a:prstGeom prst="curvedConnector4">
            <a:avLst>
              <a:gd name="adj1" fmla="val -92626"/>
              <a:gd name="adj2" fmla="val 106111"/>
            </a:avLst>
          </a:prstGeom>
          <a:ln w="19050">
            <a:solidFill>
              <a:srgbClr val="44AA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Ellipse 118"/>
          <p:cNvSpPr/>
          <p:nvPr/>
        </p:nvSpPr>
        <p:spPr>
          <a:xfrm>
            <a:off x="1844003" y="2283541"/>
            <a:ext cx="1020881" cy="387017"/>
          </a:xfrm>
          <a:prstGeom prst="ellipse">
            <a:avLst/>
          </a:prstGeom>
          <a:solidFill>
            <a:srgbClr val="332288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Contraste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lumineux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2" name="Connecteur droit avec flèche 121"/>
          <p:cNvCxnSpPr>
            <a:cxnSpLocks/>
            <a:stCxn id="119" idx="0"/>
            <a:endCxn id="124" idx="2"/>
          </p:cNvCxnSpPr>
          <p:nvPr/>
        </p:nvCxnSpPr>
        <p:spPr>
          <a:xfrm flipH="1" flipV="1">
            <a:off x="2337372" y="2136650"/>
            <a:ext cx="17072" cy="146891"/>
          </a:xfrm>
          <a:prstGeom prst="straightConnector1">
            <a:avLst/>
          </a:prstGeom>
          <a:ln w="19050" cap="flat" cmpd="sng" algn="ctr">
            <a:solidFill>
              <a:srgbClr val="33228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0" name="Connecteur en arc 129"/>
          <p:cNvCxnSpPr>
            <a:cxnSpLocks/>
            <a:stCxn id="647" idx="7"/>
          </p:cNvCxnSpPr>
          <p:nvPr/>
        </p:nvCxnSpPr>
        <p:spPr>
          <a:xfrm rot="5400000" flipH="1" flipV="1">
            <a:off x="2896582" y="-1494028"/>
            <a:ext cx="1918558" cy="5486734"/>
          </a:xfrm>
          <a:prstGeom prst="curvedConnector2">
            <a:avLst/>
          </a:prstGeom>
          <a:ln w="19050">
            <a:solidFill>
              <a:srgbClr val="332288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en arc 138"/>
          <p:cNvCxnSpPr>
            <a:cxnSpLocks/>
            <a:stCxn id="60" idx="2"/>
            <a:endCxn id="113" idx="2"/>
          </p:cNvCxnSpPr>
          <p:nvPr/>
        </p:nvCxnSpPr>
        <p:spPr>
          <a:xfrm rot="10800000" flipH="1" flipV="1">
            <a:off x="1330058" y="3237837"/>
            <a:ext cx="4035904" cy="1366168"/>
          </a:xfrm>
          <a:prstGeom prst="curvedConnector4">
            <a:avLst>
              <a:gd name="adj1" fmla="val -2312"/>
              <a:gd name="adj2" fmla="val 119773"/>
            </a:avLst>
          </a:prstGeom>
          <a:ln w="19050" cap="flat" cmpd="sng" algn="ctr">
            <a:solidFill>
              <a:srgbClr val="4DB7A5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4" name="Connecteur droit 103"/>
          <p:cNvCxnSpPr>
            <a:cxnSpLocks/>
            <a:stCxn id="4" idx="7"/>
            <a:endCxn id="33" idx="2"/>
          </p:cNvCxnSpPr>
          <p:nvPr/>
        </p:nvCxnSpPr>
        <p:spPr>
          <a:xfrm flipV="1">
            <a:off x="4765535" y="2183515"/>
            <a:ext cx="1876291" cy="2967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>
            <a:stCxn id="4" idx="0"/>
            <a:endCxn id="32" idx="4"/>
          </p:cNvCxnSpPr>
          <p:nvPr/>
        </p:nvCxnSpPr>
        <p:spPr>
          <a:xfrm flipH="1" flipV="1">
            <a:off x="4056278" y="1995325"/>
            <a:ext cx="507370" cy="4464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>
            <a:cxnSpLocks/>
            <a:stCxn id="33" idx="6"/>
            <a:endCxn id="35" idx="4"/>
          </p:cNvCxnSpPr>
          <p:nvPr/>
        </p:nvCxnSpPr>
        <p:spPr>
          <a:xfrm flipV="1">
            <a:off x="7420700" y="1998047"/>
            <a:ext cx="360796" cy="185469"/>
          </a:xfrm>
          <a:prstGeom prst="straightConnector1">
            <a:avLst/>
          </a:prstGeom>
          <a:ln w="19050" cap="flat" cmpd="sng" algn="ctr">
            <a:solidFill>
              <a:srgbClr val="E46C0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>
            <a:cxnSpLocks/>
            <a:stCxn id="31" idx="0"/>
            <a:endCxn id="35" idx="4"/>
          </p:cNvCxnSpPr>
          <p:nvPr/>
        </p:nvCxnSpPr>
        <p:spPr>
          <a:xfrm flipV="1">
            <a:off x="7559510" y="1998046"/>
            <a:ext cx="221986" cy="372258"/>
          </a:xfrm>
          <a:prstGeom prst="straightConnector1">
            <a:avLst/>
          </a:prstGeom>
          <a:ln w="19050" cap="flat" cmpd="sng" algn="ctr">
            <a:solidFill>
              <a:srgbClr val="E46C0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>
            <a:cxnSpLocks/>
            <a:stCxn id="35" idx="5"/>
            <a:endCxn id="134" idx="0"/>
          </p:cNvCxnSpPr>
          <p:nvPr/>
        </p:nvCxnSpPr>
        <p:spPr>
          <a:xfrm>
            <a:off x="8200086" y="1971638"/>
            <a:ext cx="210934" cy="764386"/>
          </a:xfrm>
          <a:prstGeom prst="straightConnector1">
            <a:avLst/>
          </a:prstGeom>
          <a:ln w="19050" cap="flat" cmpd="sng" algn="ctr">
            <a:solidFill>
              <a:srgbClr val="E46C0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>
            <a:cxnSpLocks/>
            <a:stCxn id="35" idx="7"/>
            <a:endCxn id="136" idx="2"/>
          </p:cNvCxnSpPr>
          <p:nvPr/>
        </p:nvCxnSpPr>
        <p:spPr>
          <a:xfrm flipV="1">
            <a:off x="8200086" y="1247245"/>
            <a:ext cx="330100" cy="596879"/>
          </a:xfrm>
          <a:prstGeom prst="straightConnector1">
            <a:avLst/>
          </a:prstGeom>
          <a:ln w="19050" cap="flat" cmpd="sng" algn="ctr">
            <a:solidFill>
              <a:srgbClr val="E46C0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4" name="Connecteur droit avec flèche 163"/>
          <p:cNvCxnSpPr>
            <a:cxnSpLocks/>
            <a:stCxn id="35" idx="1"/>
            <a:endCxn id="137" idx="2"/>
          </p:cNvCxnSpPr>
          <p:nvPr/>
        </p:nvCxnSpPr>
        <p:spPr>
          <a:xfrm flipH="1" flipV="1">
            <a:off x="6898135" y="1394671"/>
            <a:ext cx="464770" cy="449453"/>
          </a:xfrm>
          <a:prstGeom prst="straightConnector1">
            <a:avLst/>
          </a:prstGeom>
          <a:ln w="19050" cap="flat" cmpd="sng" algn="ctr">
            <a:solidFill>
              <a:srgbClr val="E46C0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7" name="Connecteur droit avec flèche 166"/>
          <p:cNvCxnSpPr>
            <a:cxnSpLocks/>
            <a:stCxn id="35" idx="1"/>
            <a:endCxn id="116" idx="3"/>
          </p:cNvCxnSpPr>
          <p:nvPr/>
        </p:nvCxnSpPr>
        <p:spPr>
          <a:xfrm flipV="1">
            <a:off x="7362905" y="283511"/>
            <a:ext cx="260069" cy="1560614"/>
          </a:xfrm>
          <a:prstGeom prst="straightConnector1">
            <a:avLst/>
          </a:prstGeom>
          <a:ln w="19050" cap="flat" cmpd="sng" algn="ctr">
            <a:solidFill>
              <a:srgbClr val="E46C0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2" name="Connecteur droit avec flèche 171"/>
          <p:cNvCxnSpPr>
            <a:cxnSpLocks/>
            <a:stCxn id="35" idx="1"/>
            <a:endCxn id="128" idx="1"/>
          </p:cNvCxnSpPr>
          <p:nvPr/>
        </p:nvCxnSpPr>
        <p:spPr>
          <a:xfrm flipV="1">
            <a:off x="7362905" y="447821"/>
            <a:ext cx="713982" cy="1396303"/>
          </a:xfrm>
          <a:prstGeom prst="straightConnector1">
            <a:avLst/>
          </a:prstGeom>
          <a:ln w="19050" cap="flat" cmpd="sng" algn="ctr">
            <a:solidFill>
              <a:srgbClr val="E46C0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5" name="Connecteur droit avec flèche 174"/>
          <p:cNvCxnSpPr>
            <a:cxnSpLocks/>
            <a:stCxn id="17" idx="0"/>
            <a:endCxn id="20" idx="4"/>
          </p:cNvCxnSpPr>
          <p:nvPr/>
        </p:nvCxnSpPr>
        <p:spPr>
          <a:xfrm flipV="1">
            <a:off x="5213950" y="953330"/>
            <a:ext cx="498068" cy="157038"/>
          </a:xfrm>
          <a:prstGeom prst="straightConnector1">
            <a:avLst/>
          </a:prstGeom>
          <a:ln w="19050" cap="flat" cmpd="sng" algn="ctr">
            <a:solidFill>
              <a:srgbClr val="A4008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1" name="Connecteur droit avec flèche 180"/>
          <p:cNvCxnSpPr>
            <a:cxnSpLocks/>
            <a:stCxn id="32" idx="0"/>
            <a:endCxn id="20" idx="3"/>
          </p:cNvCxnSpPr>
          <p:nvPr/>
        </p:nvCxnSpPr>
        <p:spPr>
          <a:xfrm flipV="1">
            <a:off x="4056278" y="905198"/>
            <a:ext cx="1202712" cy="539767"/>
          </a:xfrm>
          <a:prstGeom prst="straightConnector1">
            <a:avLst/>
          </a:prstGeom>
          <a:ln w="19050" cap="flat" cmpd="sng" algn="ctr">
            <a:solidFill>
              <a:srgbClr val="A4008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2" name="Connecteur droit avec flèche 181"/>
          <p:cNvCxnSpPr>
            <a:stCxn id="20" idx="1"/>
            <a:endCxn id="127" idx="2"/>
          </p:cNvCxnSpPr>
          <p:nvPr/>
        </p:nvCxnSpPr>
        <p:spPr>
          <a:xfrm flipH="1" flipV="1">
            <a:off x="4417239" y="388098"/>
            <a:ext cx="841751" cy="284693"/>
          </a:xfrm>
          <a:prstGeom prst="straightConnector1">
            <a:avLst/>
          </a:prstGeom>
          <a:ln w="19050" cap="flat" cmpd="sng" algn="ctr">
            <a:solidFill>
              <a:srgbClr val="A4008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5" name="Connecteur droit avec flèche 184"/>
          <p:cNvCxnSpPr>
            <a:stCxn id="20" idx="1"/>
            <a:endCxn id="138" idx="3"/>
          </p:cNvCxnSpPr>
          <p:nvPr/>
        </p:nvCxnSpPr>
        <p:spPr>
          <a:xfrm flipH="1" flipV="1">
            <a:off x="3167173" y="557963"/>
            <a:ext cx="2091817" cy="114828"/>
          </a:xfrm>
          <a:prstGeom prst="straightConnector1">
            <a:avLst/>
          </a:prstGeom>
          <a:ln w="19050" cap="flat" cmpd="sng" algn="ctr">
            <a:solidFill>
              <a:srgbClr val="A4008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8" name="Connecteur droit avec flèche 187"/>
          <p:cNvCxnSpPr>
            <a:cxnSpLocks/>
            <a:stCxn id="20" idx="0"/>
            <a:endCxn id="116" idx="1"/>
          </p:cNvCxnSpPr>
          <p:nvPr/>
        </p:nvCxnSpPr>
        <p:spPr>
          <a:xfrm flipV="1">
            <a:off x="5712019" y="283511"/>
            <a:ext cx="860853" cy="341147"/>
          </a:xfrm>
          <a:prstGeom prst="straightConnector1">
            <a:avLst/>
          </a:prstGeom>
          <a:ln w="19050" cap="flat" cmpd="sng" algn="ctr">
            <a:solidFill>
              <a:srgbClr val="A4008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1" name="Connecteur droit avec flèche 190"/>
          <p:cNvCxnSpPr>
            <a:cxnSpLocks/>
            <a:stCxn id="20" idx="6"/>
            <a:endCxn id="128" idx="1"/>
          </p:cNvCxnSpPr>
          <p:nvPr/>
        </p:nvCxnSpPr>
        <p:spPr>
          <a:xfrm flipV="1">
            <a:off x="6352699" y="447822"/>
            <a:ext cx="1724188" cy="341173"/>
          </a:xfrm>
          <a:prstGeom prst="straightConnector1">
            <a:avLst/>
          </a:prstGeom>
          <a:ln w="19050" cap="flat" cmpd="sng" algn="ctr">
            <a:solidFill>
              <a:srgbClr val="A4008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4" name="Connecteur droit avec flèche 193"/>
          <p:cNvCxnSpPr>
            <a:cxnSpLocks/>
            <a:stCxn id="20" idx="6"/>
            <a:endCxn id="136" idx="1"/>
          </p:cNvCxnSpPr>
          <p:nvPr/>
        </p:nvCxnSpPr>
        <p:spPr>
          <a:xfrm>
            <a:off x="6352699" y="788994"/>
            <a:ext cx="1582311" cy="311294"/>
          </a:xfrm>
          <a:prstGeom prst="straightConnector1">
            <a:avLst/>
          </a:prstGeom>
          <a:ln w="19050" cap="flat" cmpd="sng" algn="ctr">
            <a:solidFill>
              <a:srgbClr val="A4008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3" name="Connecteur en arc 202"/>
          <p:cNvCxnSpPr>
            <a:cxnSpLocks/>
            <a:stCxn id="20" idx="6"/>
            <a:endCxn id="113" idx="3"/>
          </p:cNvCxnSpPr>
          <p:nvPr/>
        </p:nvCxnSpPr>
        <p:spPr>
          <a:xfrm flipH="1">
            <a:off x="6114064" y="788995"/>
            <a:ext cx="238635" cy="3439419"/>
          </a:xfrm>
          <a:prstGeom prst="curvedConnector3">
            <a:avLst>
              <a:gd name="adj1" fmla="val -102222"/>
            </a:avLst>
          </a:prstGeom>
          <a:ln w="19050" cap="flat" cmpd="sng" algn="ctr">
            <a:solidFill>
              <a:srgbClr val="A40089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2" name="Connecteur en arc 231"/>
          <p:cNvCxnSpPr>
            <a:cxnSpLocks/>
            <a:stCxn id="35" idx="0"/>
            <a:endCxn id="115" idx="0"/>
          </p:cNvCxnSpPr>
          <p:nvPr/>
        </p:nvCxnSpPr>
        <p:spPr>
          <a:xfrm rot="16200000" flipV="1">
            <a:off x="3865442" y="-2098338"/>
            <a:ext cx="1350095" cy="6482012"/>
          </a:xfrm>
          <a:prstGeom prst="curvedConnector3">
            <a:avLst>
              <a:gd name="adj1" fmla="val 131165"/>
            </a:avLst>
          </a:prstGeom>
          <a:ln w="19050">
            <a:solidFill>
              <a:srgbClr val="E46C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en arc 241"/>
          <p:cNvCxnSpPr>
            <a:cxnSpLocks/>
            <a:stCxn id="20" idx="2"/>
            <a:endCxn id="118" idx="3"/>
          </p:cNvCxnSpPr>
          <p:nvPr/>
        </p:nvCxnSpPr>
        <p:spPr>
          <a:xfrm rot="10800000" flipV="1">
            <a:off x="933875" y="788993"/>
            <a:ext cx="4137465" cy="2861159"/>
          </a:xfrm>
          <a:prstGeom prst="curvedConnector3">
            <a:avLst>
              <a:gd name="adj1" fmla="val 50000"/>
            </a:avLst>
          </a:prstGeom>
          <a:ln w="19050">
            <a:solidFill>
              <a:srgbClr val="A4008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Connecteur droit avec flèche 379"/>
          <p:cNvCxnSpPr>
            <a:cxnSpLocks/>
            <a:stCxn id="6" idx="4"/>
            <a:endCxn id="114" idx="0"/>
          </p:cNvCxnSpPr>
          <p:nvPr/>
        </p:nvCxnSpPr>
        <p:spPr>
          <a:xfrm>
            <a:off x="2412896" y="3650665"/>
            <a:ext cx="56234" cy="344155"/>
          </a:xfrm>
          <a:prstGeom prst="straightConnector1">
            <a:avLst/>
          </a:prstGeom>
          <a:ln w="19050" cap="flat" cmpd="sng" algn="ctr">
            <a:solidFill>
              <a:srgbClr val="882255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8" name="Connecteur en arc 257"/>
          <p:cNvCxnSpPr>
            <a:cxnSpLocks/>
            <a:stCxn id="98" idx="6"/>
            <a:endCxn id="118" idx="2"/>
          </p:cNvCxnSpPr>
          <p:nvPr/>
        </p:nvCxnSpPr>
        <p:spPr>
          <a:xfrm flipH="1">
            <a:off x="640337" y="3437549"/>
            <a:ext cx="6847827" cy="318451"/>
          </a:xfrm>
          <a:prstGeom prst="curvedConnector4">
            <a:avLst>
              <a:gd name="adj1" fmla="val -3338"/>
              <a:gd name="adj2" fmla="val 493942"/>
            </a:avLst>
          </a:prstGeom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0" name="Ellipse 139"/>
          <p:cNvSpPr/>
          <p:nvPr/>
        </p:nvSpPr>
        <p:spPr>
          <a:xfrm>
            <a:off x="4795973" y="1667387"/>
            <a:ext cx="1719400" cy="558357"/>
          </a:xfrm>
          <a:prstGeom prst="ellipse">
            <a:avLst/>
          </a:prstGeom>
          <a:solidFill>
            <a:srgbClr val="A40089"/>
          </a:solidFill>
          <a:ln>
            <a:solidFill>
              <a:srgbClr val="86007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9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Aspect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organisationnel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
</a:t>
            </a:r>
            <a:r>
              <a:rPr kumimoji="0" lang="fr-CH" sz="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Salaire, répartition hommes/femmes, soutien, etc.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54" name="Connecteur droit 153"/>
          <p:cNvCxnSpPr>
            <a:stCxn id="4" idx="0"/>
            <a:endCxn id="140" idx="4"/>
          </p:cNvCxnSpPr>
          <p:nvPr/>
        </p:nvCxnSpPr>
        <p:spPr>
          <a:xfrm flipV="1">
            <a:off x="4563648" y="2225744"/>
            <a:ext cx="1092025" cy="2159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>
            <a:stCxn id="140" idx="7"/>
            <a:endCxn id="20" idx="4"/>
          </p:cNvCxnSpPr>
          <p:nvPr/>
        </p:nvCxnSpPr>
        <p:spPr>
          <a:xfrm flipH="1" flipV="1">
            <a:off x="5712019" y="953331"/>
            <a:ext cx="551554" cy="795825"/>
          </a:xfrm>
          <a:prstGeom prst="straightConnector1">
            <a:avLst/>
          </a:prstGeom>
          <a:ln w="19050" cap="flat" cmpd="sng" algn="ctr">
            <a:solidFill>
              <a:srgbClr val="A4008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9" name="Connecteur en arc 478"/>
          <p:cNvCxnSpPr>
            <a:cxnSpLocks/>
            <a:stCxn id="59" idx="2"/>
            <a:endCxn id="118" idx="1"/>
          </p:cNvCxnSpPr>
          <p:nvPr/>
        </p:nvCxnSpPr>
        <p:spPr>
          <a:xfrm rot="10800000" flipV="1">
            <a:off x="346800" y="1535687"/>
            <a:ext cx="1393171" cy="2114466"/>
          </a:xfrm>
          <a:prstGeom prst="curvedConnector3">
            <a:avLst>
              <a:gd name="adj1" fmla="val 116409"/>
            </a:avLst>
          </a:prstGeom>
          <a:ln w="19050" cap="flat" cmpd="sng" algn="ctr">
            <a:solidFill>
              <a:srgbClr val="11773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Image 10" descr="Bus Transport Transportation · Free vector graphic on Pixab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52" y="2256925"/>
            <a:ext cx="1228827" cy="61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2" grpId="0" animBg="1"/>
      <p:bldP spid="17" grpId="0" animBg="1"/>
      <p:bldP spid="20" grpId="0" animBg="1"/>
      <p:bldP spid="31" grpId="0" animBg="1"/>
      <p:bldP spid="33" grpId="0" animBg="1"/>
      <p:bldP spid="35" grpId="0" animBg="1"/>
      <p:bldP spid="36" grpId="0" animBg="1"/>
      <p:bldP spid="59" grpId="0" animBg="1"/>
      <p:bldP spid="60" grpId="0" animBg="1"/>
      <p:bldP spid="68" grpId="0" animBg="1"/>
      <p:bldP spid="98" grpId="0" animBg="1"/>
      <p:bldP spid="647" grpId="0" animBg="1"/>
      <p:bldP spid="119" grpId="0" animBg="1"/>
      <p:bldP spid="1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4FF6A3-92AE-B8AC-BED8-2B6DBB6C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4</a:t>
            </a:fld>
            <a:endParaRPr lang="fr-CH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47A5DCE-9ABC-18CD-FD29-AA6A10D3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89" y="74195"/>
            <a:ext cx="8229600" cy="619080"/>
          </a:xfrm>
        </p:spPr>
        <p:txBody>
          <a:bodyPr/>
          <a:lstStyle/>
          <a:p>
            <a:r>
              <a:rPr lang="fr-CH" dirty="0"/>
              <a:t>Données suisses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3A9CC9-A0EA-9DB6-C6AE-4D9E6EF75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89" y="797574"/>
            <a:ext cx="8229600" cy="424766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fr-CH" dirty="0"/>
              <a:t>Risque de mortalité plus élevé que dans d’autres professions</a:t>
            </a:r>
          </a:p>
          <a:p>
            <a:pPr lvl="1"/>
            <a:r>
              <a:rPr lang="fr-CH" dirty="0"/>
              <a:t>cancer gastro-intestinal </a:t>
            </a:r>
            <a:r>
              <a:rPr lang="fr-CH" sz="1400" dirty="0"/>
              <a:t>(</a:t>
            </a:r>
            <a:r>
              <a:rPr lang="fr-CH" sz="1400" dirty="0" err="1"/>
              <a:t>Guberan</a:t>
            </a:r>
            <a:r>
              <a:rPr lang="fr-CH" sz="1400" dirty="0"/>
              <a:t> et al., 1992) </a:t>
            </a:r>
            <a:endParaRPr lang="fr-CH" dirty="0"/>
          </a:p>
          <a:p>
            <a:pPr lvl="1"/>
            <a:r>
              <a:rPr lang="fr-CH" dirty="0"/>
              <a:t>cancer du poumon </a:t>
            </a:r>
            <a:r>
              <a:rPr lang="fr-CH" sz="1400" dirty="0"/>
              <a:t>(Bovio et al., 2020 ; </a:t>
            </a:r>
            <a:r>
              <a:rPr lang="fr-CH" sz="1400" dirty="0" err="1"/>
              <a:t>Guberan</a:t>
            </a:r>
            <a:r>
              <a:rPr lang="fr-CH" sz="1400" dirty="0"/>
              <a:t> et al., 1992 ;)</a:t>
            </a:r>
            <a:r>
              <a:rPr lang="fr-CH" sz="2800" dirty="0"/>
              <a:t> </a:t>
            </a:r>
            <a:endParaRPr lang="fr-CH" dirty="0"/>
          </a:p>
          <a:p>
            <a:pPr lvl="1"/>
            <a:r>
              <a:rPr lang="fr-CH" dirty="0"/>
              <a:t>suicide </a:t>
            </a:r>
            <a:r>
              <a:rPr lang="fr-CH" sz="1400" dirty="0"/>
              <a:t>(Guseva Canu et al., 2019)</a:t>
            </a:r>
          </a:p>
          <a:p>
            <a:pPr marL="0" indent="0">
              <a:buNone/>
            </a:pPr>
            <a:r>
              <a:rPr lang="fr-CH" dirty="0"/>
              <a:t>Excès de risque dans les deux sexes</a:t>
            </a:r>
          </a:p>
          <a:p>
            <a:pPr marL="0" indent="0">
              <a:buNone/>
            </a:pPr>
            <a:r>
              <a:rPr lang="fr-CH" dirty="0"/>
              <a:t>Absence des données d’exposition</a:t>
            </a:r>
          </a:p>
          <a:p>
            <a:pPr lvl="1"/>
            <a:r>
              <a:rPr lang="fr-CH" dirty="0"/>
              <a:t>Enquêtes du syndicat en 2010 et 2018 </a:t>
            </a:r>
          </a:p>
          <a:p>
            <a:pPr lvl="1"/>
            <a:endParaRPr lang="fr-CH" dirty="0"/>
          </a:p>
          <a:p>
            <a:endParaRPr lang="fr-CH" dirty="0"/>
          </a:p>
          <a:p>
            <a:pPr marL="457200" lvl="1" indent="0">
              <a:buNone/>
            </a:pPr>
            <a:endParaRPr lang="fr-CH" dirty="0"/>
          </a:p>
        </p:txBody>
      </p:sp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CEBEDE7-5A25-C045-1BCC-C4F9C087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687" y="4273762"/>
            <a:ext cx="2737788" cy="73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4FF6A3-92AE-B8AC-BED8-2B6DBB6C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5</a:t>
            </a:fld>
            <a:endParaRPr lang="fr-CH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47A5DCE-9ABC-18CD-FD29-AA6A10D3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Objectifs de l’étude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3A9CC9-A0EA-9DB6-C6AE-4D9E6EF75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89" y="797574"/>
            <a:ext cx="8229600" cy="4247668"/>
          </a:xfrm>
          <a:solidFill>
            <a:schemeClr val="bg1"/>
          </a:solidFill>
        </p:spPr>
        <p:txBody>
          <a:bodyPr/>
          <a:lstStyle/>
          <a:p>
            <a:r>
              <a:rPr lang="fr-CH" dirty="0"/>
              <a:t>Utiliser les données des études syndicales comme point de départ </a:t>
            </a:r>
          </a:p>
          <a:p>
            <a:r>
              <a:rPr lang="fr-CH" dirty="0"/>
              <a:t>Lancer une 1</a:t>
            </a:r>
            <a:r>
              <a:rPr lang="fr-CH" baseline="30000" dirty="0"/>
              <a:t>re</a:t>
            </a:r>
            <a:r>
              <a:rPr lang="fr-CH" dirty="0"/>
              <a:t> étude épidémiologique des conducteurs et conductrices de bus en Suisse</a:t>
            </a:r>
          </a:p>
          <a:p>
            <a:r>
              <a:rPr lang="fr-CH" dirty="0"/>
              <a:t>Associer l’ensemble des syndicats</a:t>
            </a:r>
          </a:p>
          <a:p>
            <a:r>
              <a:rPr lang="fr-CH" dirty="0"/>
              <a:t>Rendre les résultats scientifiques et visibles </a:t>
            </a:r>
          </a:p>
          <a:p>
            <a:pPr marL="0" indent="0">
              <a:buNone/>
            </a:pPr>
            <a:r>
              <a:rPr lang="fr-CH" dirty="0">
                <a:solidFill>
                  <a:srgbClr val="0070C0"/>
                </a:solidFill>
              </a:rPr>
              <a:t>     Projet SENS: </a:t>
            </a:r>
            <a:r>
              <a:rPr lang="fr-CH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CH" dirty="0">
                <a:solidFill>
                  <a:srgbClr val="0070C0"/>
                </a:solidFill>
              </a:rPr>
              <a:t>tratégie </a:t>
            </a:r>
            <a:r>
              <a:rPr lang="fr-CH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én</a:t>
            </a:r>
            <a:r>
              <a:rPr lang="fr-CH" dirty="0">
                <a:solidFill>
                  <a:srgbClr val="0070C0"/>
                </a:solidFill>
              </a:rPr>
              <a:t>ergétique et </a:t>
            </a:r>
            <a:r>
              <a:rPr lang="fr-CH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CH" dirty="0">
                <a:solidFill>
                  <a:srgbClr val="0070C0"/>
                </a:solidFill>
              </a:rPr>
              <a:t>anté </a:t>
            </a:r>
          </a:p>
          <a:p>
            <a:pPr marL="0" indent="0">
              <a:buNone/>
            </a:pPr>
            <a:endParaRPr lang="fr-CH" dirty="0"/>
          </a:p>
          <a:p>
            <a:pPr marL="457200" lvl="1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7385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294478E-D4E2-81CA-8232-EC373D03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6</a:t>
            </a:fld>
            <a:endParaRPr lang="fr-CH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11D8C2F-88FB-7FB5-5B50-65228AB0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Méthodologie adoptée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FD82472-C620-1300-A4B8-432E47D73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64" y="793640"/>
            <a:ext cx="8229600" cy="4638617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fr-CH" sz="2000" dirty="0"/>
              <a:t>Etude transversale répétée: 2010, 2018, 2022</a:t>
            </a:r>
          </a:p>
          <a:p>
            <a:pPr marL="0" indent="0">
              <a:buNone/>
            </a:pPr>
            <a:r>
              <a:rPr lang="fr-CH" sz="2000" dirty="0"/>
              <a:t>E- Questionnaire </a:t>
            </a:r>
            <a:r>
              <a:rPr lang="fr-CH" sz="2000" dirty="0" err="1"/>
              <a:t>Redcap</a:t>
            </a:r>
            <a:endParaRPr lang="fr-CH" sz="2000" dirty="0"/>
          </a:p>
          <a:p>
            <a:pPr lvl="1"/>
            <a:r>
              <a:rPr lang="fr-CH" sz="1800" dirty="0"/>
              <a:t>Trilingue</a:t>
            </a:r>
          </a:p>
          <a:p>
            <a:pPr lvl="1"/>
            <a:r>
              <a:rPr lang="fr-CH" sz="1800" dirty="0"/>
              <a:t>Distribué par les syndicats actif dans les transports publiques</a:t>
            </a:r>
          </a:p>
          <a:p>
            <a:pPr marL="457200" lvl="1" indent="0">
              <a:buNone/>
            </a:pPr>
            <a:endParaRPr lang="fr-CH" sz="1800" dirty="0"/>
          </a:p>
          <a:p>
            <a:pPr lvl="1"/>
            <a:r>
              <a:rPr lang="fr-CH" sz="1800" dirty="0"/>
              <a:t>Données collectées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CH" sz="1600" dirty="0"/>
              <a:t>Caractéristiques démographiques et socioprofessionnelles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CH" sz="1600" dirty="0"/>
              <a:t>Problèmes de santé et accidents de la route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CH" sz="1600" dirty="0"/>
              <a:t>Conditions de travail</a:t>
            </a:r>
          </a:p>
          <a:p>
            <a:pPr marL="1428750" lvl="2" indent="-514350">
              <a:buFont typeface="+mj-lt"/>
              <a:buAutoNum type="romanUcPeriod"/>
            </a:pPr>
            <a:r>
              <a:rPr lang="fr-CH" sz="1600" dirty="0"/>
              <a:t>SARS-CoV-2</a:t>
            </a:r>
          </a:p>
          <a:p>
            <a:pPr marL="0" indent="0">
              <a:buNone/>
            </a:pPr>
            <a:r>
              <a:rPr lang="fr-CH" sz="2000" dirty="0"/>
              <a:t>Analyse statistique: régression logistique</a:t>
            </a:r>
          </a:p>
          <a:p>
            <a:pPr lvl="1">
              <a:buFont typeface="+mj-lt"/>
              <a:buAutoNum type="arabicPeriod"/>
            </a:pPr>
            <a:r>
              <a:rPr lang="fr-CH" sz="1600" dirty="0"/>
              <a:t>Evolution des problèmes de santé, conditions de travail</a:t>
            </a:r>
          </a:p>
          <a:p>
            <a:pPr lvl="1">
              <a:buFont typeface="+mj-lt"/>
              <a:buAutoNum type="arabicPeriod"/>
            </a:pPr>
            <a:r>
              <a:rPr lang="fr-CH" sz="1600" dirty="0"/>
              <a:t>Association entre problèmes de santé et conditions de travail</a:t>
            </a:r>
          </a:p>
        </p:txBody>
      </p:sp>
      <p:pic>
        <p:nvPicPr>
          <p:cNvPr id="10" name="Image 9" descr="Une image contenant texte, Police, Graphique, typographie&#10;&#10;Description générée automatiquement">
            <a:extLst>
              <a:ext uri="{FF2B5EF4-FFF2-40B4-BE49-F238E27FC236}">
                <a16:creationId xmlns:a16="http://schemas.microsoft.com/office/drawing/2014/main" id="{54341570-B292-B802-71ED-D1825C5E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144" y="1931520"/>
            <a:ext cx="2036423" cy="412411"/>
          </a:xfrm>
          <a:prstGeom prst="rect">
            <a:avLst/>
          </a:prstGeom>
        </p:spPr>
      </p:pic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1184D50-B7D1-0281-3856-54F83C7C8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815" y="1916759"/>
            <a:ext cx="1285065" cy="412410"/>
          </a:xfrm>
          <a:prstGeom prst="rect">
            <a:avLst/>
          </a:prstGeom>
        </p:spPr>
      </p:pic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38CAB84-E60B-703B-5F86-F6BB4ADD2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177" y="1975222"/>
            <a:ext cx="1873719" cy="5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5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85AEC-F1AA-AD49-3EFA-3C438A80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44" y="0"/>
            <a:ext cx="7772400" cy="1021556"/>
          </a:xfrm>
        </p:spPr>
        <p:txBody>
          <a:bodyPr/>
          <a:lstStyle/>
          <a:p>
            <a:r>
              <a:rPr lang="fr-CH" dirty="0"/>
              <a:t>Résultats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E8E81D-577E-3046-51DE-4108C9B9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7</a:t>
            </a:fld>
            <a:endParaRPr lang="fr-CH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FA87BA-36D5-5191-F798-13E3B4D83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44" y="631077"/>
            <a:ext cx="6913730" cy="45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A73A1F-2B91-52E0-037A-98E1E4BF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8</a:t>
            </a:fld>
            <a:endParaRPr lang="fr-CH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83B0348-C603-1C44-F15A-18E4C7519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Participants</a:t>
            </a:r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727A8147-04B2-BA32-A7CD-DA015474653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6607801"/>
              </p:ext>
            </p:extLst>
          </p:nvPr>
        </p:nvGraphicFramePr>
        <p:xfrm>
          <a:off x="457200" y="679846"/>
          <a:ext cx="6338037" cy="4463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23">
                  <a:extLst>
                    <a:ext uri="{9D8B030D-6E8A-4147-A177-3AD203B41FA5}">
                      <a16:colId xmlns:a16="http://schemas.microsoft.com/office/drawing/2014/main" val="1966694881"/>
                    </a:ext>
                  </a:extLst>
                </a:gridCol>
                <a:gridCol w="2994101">
                  <a:extLst>
                    <a:ext uri="{9D8B030D-6E8A-4147-A177-3AD203B41FA5}">
                      <a16:colId xmlns:a16="http://schemas.microsoft.com/office/drawing/2014/main" val="2480093375"/>
                    </a:ext>
                  </a:extLst>
                </a:gridCol>
                <a:gridCol w="983771">
                  <a:extLst>
                    <a:ext uri="{9D8B030D-6E8A-4147-A177-3AD203B41FA5}">
                      <a16:colId xmlns:a16="http://schemas.microsoft.com/office/drawing/2014/main" val="743004419"/>
                    </a:ext>
                  </a:extLst>
                </a:gridCol>
                <a:gridCol w="983771">
                  <a:extLst>
                    <a:ext uri="{9D8B030D-6E8A-4147-A177-3AD203B41FA5}">
                      <a16:colId xmlns:a16="http://schemas.microsoft.com/office/drawing/2014/main" val="1076436524"/>
                    </a:ext>
                  </a:extLst>
                </a:gridCol>
                <a:gridCol w="983771">
                  <a:extLst>
                    <a:ext uri="{9D8B030D-6E8A-4147-A177-3AD203B41FA5}">
                      <a16:colId xmlns:a16="http://schemas.microsoft.com/office/drawing/2014/main" val="2813240410"/>
                    </a:ext>
                  </a:extLst>
                </a:gridCol>
              </a:tblGrid>
              <a:tr h="338785">
                <a:tc>
                  <a:txBody>
                    <a:bodyPr/>
                    <a:lstStyle/>
                    <a:p>
                      <a:endParaRPr lang="fr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2383316"/>
                  </a:ext>
                </a:extLst>
              </a:tr>
              <a:tr h="338785">
                <a:tc>
                  <a:txBody>
                    <a:bodyPr/>
                    <a:lstStyle/>
                    <a:p>
                      <a:r>
                        <a:rPr lang="fr-CH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Nombre de 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772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511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916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922045"/>
                  </a:ext>
                </a:extLst>
              </a:tr>
              <a:tr h="338785">
                <a:tc>
                  <a:txBody>
                    <a:bodyPr/>
                    <a:lstStyle/>
                    <a:p>
                      <a:pPr algn="ctr"/>
                      <a:endParaRPr lang="fr-CH" sz="1400" b="1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Age moyen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46.4 ±9.0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45.7±13.0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47.4±10.1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6027288"/>
                  </a:ext>
                </a:extLst>
              </a:tr>
              <a:tr h="338785">
                <a:tc rowSpan="2">
                  <a:txBody>
                    <a:bodyPr/>
                    <a:lstStyle/>
                    <a:p>
                      <a:pPr algn="ctr"/>
                      <a:r>
                        <a:rPr lang="fr-CH" sz="1400" b="1" dirty="0"/>
                        <a:t>Sexe %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Homme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92.6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85.9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84.3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810676"/>
                  </a:ext>
                </a:extLst>
              </a:tr>
              <a:tr h="338785">
                <a:tc vMerge="1">
                  <a:txBody>
                    <a:bodyPr/>
                    <a:lstStyle/>
                    <a:p>
                      <a:endParaRPr lang="fr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Femme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4.7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9.1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14.1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578298"/>
                  </a:ext>
                </a:extLst>
              </a:tr>
              <a:tr h="338785"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dirty="0"/>
                        <a:t>Région d’habitation %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Espace Mitteland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36.5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33.1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32.5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866685"/>
                  </a:ext>
                </a:extLst>
              </a:tr>
              <a:tr h="338785">
                <a:tc vMerge="1">
                  <a:txBody>
                    <a:bodyPr/>
                    <a:lstStyle/>
                    <a:p>
                      <a:endParaRPr lang="fr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Suisse du Nord-Ouest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6.5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5.9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6.9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5984374"/>
                  </a:ext>
                </a:extLst>
              </a:tr>
              <a:tr h="338785">
                <a:tc vMerge="1">
                  <a:txBody>
                    <a:bodyPr/>
                    <a:lstStyle/>
                    <a:p>
                      <a:endParaRPr lang="fr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Suisse Orientale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6.2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6.6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4387843"/>
                  </a:ext>
                </a:extLst>
              </a:tr>
              <a:tr h="338785">
                <a:tc vMerge="1">
                  <a:txBody>
                    <a:bodyPr/>
                    <a:lstStyle/>
                    <a:p>
                      <a:endParaRPr lang="fr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Région lémanique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27.8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36.8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24.9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8454265"/>
                  </a:ext>
                </a:extLst>
              </a:tr>
              <a:tr h="33878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Suisse centrale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11.0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11.4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8939762"/>
                  </a:ext>
                </a:extLst>
              </a:tr>
              <a:tr h="338785">
                <a:tc vMerge="1">
                  <a:txBody>
                    <a:bodyPr/>
                    <a:lstStyle/>
                    <a:p>
                      <a:endParaRPr lang="fr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Tessin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12.8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5.9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9.3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832121"/>
                  </a:ext>
                </a:extLst>
              </a:tr>
              <a:tr h="338785">
                <a:tc vMerge="1">
                  <a:txBody>
                    <a:bodyPr/>
                    <a:lstStyle/>
                    <a:p>
                      <a:endParaRPr lang="fr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Zurich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6.6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78527"/>
                  </a:ext>
                </a:extLst>
              </a:tr>
              <a:tr h="39823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4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Pas de réponse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2.6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16.0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2.0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9438261"/>
                  </a:ext>
                </a:extLst>
              </a:tr>
            </a:tbl>
          </a:graphicData>
        </a:graphic>
      </p:graphicFrame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EE7E9E-7685-EAEB-2B7F-AADE586BE149}"/>
              </a:ext>
            </a:extLst>
          </p:cNvPr>
          <p:cNvSpPr/>
          <p:nvPr/>
        </p:nvSpPr>
        <p:spPr>
          <a:xfrm>
            <a:off x="200526" y="1347537"/>
            <a:ext cx="6890085" cy="33882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21CCF5A-41AD-0F5D-B45D-003F2660E983}"/>
              </a:ext>
            </a:extLst>
          </p:cNvPr>
          <p:cNvSpPr/>
          <p:nvPr/>
        </p:nvSpPr>
        <p:spPr>
          <a:xfrm>
            <a:off x="200526" y="2045368"/>
            <a:ext cx="6890085" cy="33882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7773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31B998-F167-A6DB-6657-83E8018B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66B1-5D95-A84B-B76E-9182D90F246B}" type="slidenum">
              <a:rPr lang="fr-CH" smtClean="0"/>
              <a:pPr/>
              <a:t>9</a:t>
            </a:fld>
            <a:endParaRPr lang="fr-CH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6F1FD50-AC67-8032-2B18-B6CE2F79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200" dirty="0"/>
              <a:t>Conditions de travail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21394500"/>
              </p:ext>
            </p:extLst>
          </p:nvPr>
        </p:nvGraphicFramePr>
        <p:xfrm>
          <a:off x="265471" y="788987"/>
          <a:ext cx="4779771" cy="432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00000000-0008-0000-0900-0000040000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19658342"/>
              </p:ext>
            </p:extLst>
          </p:nvPr>
        </p:nvGraphicFramePr>
        <p:xfrm>
          <a:off x="5316794" y="788988"/>
          <a:ext cx="3370006" cy="3982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17D81F93-88F3-6E14-8FC5-C785F6BBF622}"/>
              </a:ext>
            </a:extLst>
          </p:cNvPr>
          <p:cNvSpPr txBox="1"/>
          <p:nvPr/>
        </p:nvSpPr>
        <p:spPr>
          <a:xfrm>
            <a:off x="1430593" y="648793"/>
            <a:ext cx="341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Arial Unicode MS"/>
              </a:rPr>
              <a:t>Pénibilité au travail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F14FDF-A8D5-6134-DCC4-491EC1AD31C9}"/>
              </a:ext>
            </a:extLst>
          </p:cNvPr>
          <p:cNvSpPr txBox="1"/>
          <p:nvPr/>
        </p:nvSpPr>
        <p:spPr>
          <a:xfrm>
            <a:off x="5941142" y="648793"/>
            <a:ext cx="341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Arial Unicode MS"/>
              </a:rPr>
              <a:t>Conséquence du Covid-19</a:t>
            </a:r>
          </a:p>
        </p:txBody>
      </p:sp>
    </p:spTree>
    <p:extLst>
      <p:ext uri="{BB962C8B-B14F-4D97-AF65-F5344CB8AC3E}">
        <p14:creationId xmlns:p14="http://schemas.microsoft.com/office/powerpoint/2010/main" val="20249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/>
    </p:bldLst>
  </p:timing>
</p:sld>
</file>

<file path=ppt/theme/theme1.xml><?xml version="1.0" encoding="utf-8"?>
<a:theme xmlns:a="http://schemas.openxmlformats.org/drawingml/2006/main" name="PMU-23">
  <a:themeElements>
    <a:clrScheme name="Personnalisée 1">
      <a:dk1>
        <a:sysClr val="windowText" lastClr="000000"/>
      </a:dk1>
      <a:lt1>
        <a:sysClr val="window" lastClr="FFFFFF"/>
      </a:lt1>
      <a:dk2>
        <a:srgbClr val="696464"/>
      </a:dk2>
      <a:lt2>
        <a:srgbClr val="FFFCF3"/>
      </a:lt2>
      <a:accent1>
        <a:srgbClr val="DD271F"/>
      </a:accent1>
      <a:accent2>
        <a:srgbClr val="DD271F"/>
      </a:accent2>
      <a:accent3>
        <a:srgbClr val="DD261D"/>
      </a:accent3>
      <a:accent4>
        <a:srgbClr val="DE261D"/>
      </a:accent4>
      <a:accent5>
        <a:srgbClr val="DD261D"/>
      </a:accent5>
      <a:accent6>
        <a:srgbClr val="DD261F"/>
      </a:accent6>
      <a:hlink>
        <a:srgbClr val="DD261D"/>
      </a:hlink>
      <a:folHlink>
        <a:srgbClr val="DB281D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Vivian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9E73"/>
    </a:accent1>
    <a:accent2>
      <a:srgbClr val="E69F00"/>
    </a:accent2>
    <a:accent3>
      <a:srgbClr val="56B4E9"/>
    </a:accent3>
    <a:accent4>
      <a:srgbClr val="C864A7"/>
    </a:accent4>
    <a:accent5>
      <a:srgbClr val="F0E442"/>
    </a:accent5>
    <a:accent6>
      <a:srgbClr val="0072C8"/>
    </a:accent6>
    <a:hlink>
      <a:srgbClr val="0563C1"/>
    </a:hlink>
    <a:folHlink>
      <a:srgbClr val="954F72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Modele powerpoint UNISANTE_16-9</Template>
  <TotalTime>0</TotalTime>
  <Words>1186</Words>
  <Application>Microsoft Office PowerPoint</Application>
  <PresentationFormat>Affichage à l'écran (16:9)</PresentationFormat>
  <Paragraphs>362</Paragraphs>
  <Slides>18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Arial Unicode MS</vt:lpstr>
      <vt:lpstr>Calibri</vt:lpstr>
      <vt:lpstr>Gill Sans MT</vt:lpstr>
      <vt:lpstr>PMU-23</vt:lpstr>
      <vt:lpstr>Conception personnalisée</vt:lpstr>
      <vt:lpstr>1_Thème Office</vt:lpstr>
      <vt:lpstr>Conditions de travail et santé des conducteurs de bus en Suisse: 2010-2022</vt:lpstr>
      <vt:lpstr>Introduction</vt:lpstr>
      <vt:lpstr>Présentation PowerPoint</vt:lpstr>
      <vt:lpstr>Données suisses</vt:lpstr>
      <vt:lpstr>Objectifs de l’étude </vt:lpstr>
      <vt:lpstr>Méthodologie adoptée</vt:lpstr>
      <vt:lpstr>Résultats</vt:lpstr>
      <vt:lpstr>Participants</vt:lpstr>
      <vt:lpstr>Conditions de travail</vt:lpstr>
      <vt:lpstr>Santé et accidents</vt:lpstr>
      <vt:lpstr>Analse du lien entre les problèmes de santé et conditions de travail</vt:lpstr>
      <vt:lpstr>Présentation PowerPoint</vt:lpstr>
      <vt:lpstr>Troubles du sommeil</vt:lpstr>
      <vt:lpstr>Arrêt-maladie</vt:lpstr>
      <vt:lpstr>Accident de la route</vt:lpstr>
      <vt:lpstr>Conclusion</vt:lpstr>
      <vt:lpstr>Merci de votre attention !</vt:lpstr>
      <vt:lpstr>Bibliographie</vt:lpstr>
    </vt:vector>
  </TitlesOfParts>
  <Company>CHUV | Centre hospitalier universitaire vaudois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Maadi Selsabil</dc:creator>
  <cp:lastModifiedBy>Guseva-Canu Irina</cp:lastModifiedBy>
  <cp:revision>15</cp:revision>
  <dcterms:created xsi:type="dcterms:W3CDTF">2019-02-28T14:07:49Z</dcterms:created>
  <dcterms:modified xsi:type="dcterms:W3CDTF">2023-06-21T11:03:50Z</dcterms:modified>
</cp:coreProperties>
</file>